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59" r:id="rId2"/>
    <p:sldId id="357" r:id="rId3"/>
    <p:sldId id="344" r:id="rId4"/>
    <p:sldId id="313" r:id="rId5"/>
    <p:sldId id="345" r:id="rId6"/>
    <p:sldId id="346" r:id="rId7"/>
    <p:sldId id="347" r:id="rId8"/>
    <p:sldId id="351" r:id="rId9"/>
    <p:sldId id="348" r:id="rId10"/>
    <p:sldId id="349" r:id="rId11"/>
    <p:sldId id="421" r:id="rId12"/>
    <p:sldId id="350" r:id="rId13"/>
    <p:sldId id="422" r:id="rId14"/>
    <p:sldId id="353" r:id="rId15"/>
    <p:sldId id="415" r:id="rId16"/>
    <p:sldId id="355" r:id="rId17"/>
    <p:sldId id="354" r:id="rId18"/>
    <p:sldId id="409" r:id="rId19"/>
    <p:sldId id="411" r:id="rId20"/>
    <p:sldId id="412" r:id="rId21"/>
    <p:sldId id="414" r:id="rId22"/>
    <p:sldId id="373" r:id="rId23"/>
    <p:sldId id="356" r:id="rId24"/>
    <p:sldId id="413" r:id="rId25"/>
    <p:sldId id="359" r:id="rId26"/>
    <p:sldId id="369" r:id="rId27"/>
    <p:sldId id="370" r:id="rId28"/>
    <p:sldId id="371" r:id="rId29"/>
    <p:sldId id="364" r:id="rId30"/>
    <p:sldId id="372" r:id="rId31"/>
    <p:sldId id="374" r:id="rId32"/>
    <p:sldId id="375" r:id="rId33"/>
    <p:sldId id="376" r:id="rId34"/>
    <p:sldId id="377" r:id="rId35"/>
    <p:sldId id="378" r:id="rId36"/>
    <p:sldId id="360" r:id="rId37"/>
    <p:sldId id="402" r:id="rId38"/>
    <p:sldId id="403" r:id="rId39"/>
    <p:sldId id="404" r:id="rId40"/>
    <p:sldId id="405" r:id="rId41"/>
    <p:sldId id="362" r:id="rId42"/>
    <p:sldId id="406" r:id="rId43"/>
    <p:sldId id="361" r:id="rId44"/>
    <p:sldId id="407" r:id="rId45"/>
    <p:sldId id="363" r:id="rId46"/>
    <p:sldId id="408" r:id="rId47"/>
    <p:sldId id="342" r:id="rId48"/>
    <p:sldId id="343" r:id="rId49"/>
    <p:sldId id="366" r:id="rId50"/>
    <p:sldId id="365" r:id="rId51"/>
    <p:sldId id="384" r:id="rId52"/>
    <p:sldId id="393" r:id="rId53"/>
    <p:sldId id="410" r:id="rId54"/>
    <p:sldId id="380" r:id="rId55"/>
    <p:sldId id="385" r:id="rId56"/>
    <p:sldId id="367" r:id="rId57"/>
    <p:sldId id="368" r:id="rId58"/>
    <p:sldId id="401" r:id="rId59"/>
    <p:sldId id="379" r:id="rId60"/>
    <p:sldId id="381" r:id="rId61"/>
    <p:sldId id="382" r:id="rId62"/>
    <p:sldId id="383" r:id="rId63"/>
    <p:sldId id="386" r:id="rId64"/>
    <p:sldId id="387" r:id="rId65"/>
    <p:sldId id="395" r:id="rId66"/>
    <p:sldId id="389" r:id="rId67"/>
    <p:sldId id="388" r:id="rId68"/>
    <p:sldId id="390" r:id="rId69"/>
    <p:sldId id="391" r:id="rId70"/>
    <p:sldId id="392" r:id="rId71"/>
    <p:sldId id="332" r:id="rId72"/>
    <p:sldId id="352" r:id="rId73"/>
    <p:sldId id="295" r:id="rId74"/>
    <p:sldId id="417" r:id="rId75"/>
    <p:sldId id="418" r:id="rId76"/>
    <p:sldId id="416" r:id="rId77"/>
    <p:sldId id="419" r:id="rId78"/>
    <p:sldId id="420" r:id="rId79"/>
    <p:sldId id="314" r:id="rId80"/>
    <p:sldId id="327" r:id="rId81"/>
    <p:sldId id="300" r:id="rId82"/>
    <p:sldId id="301" r:id="rId83"/>
    <p:sldId id="302" r:id="rId84"/>
    <p:sldId id="305" r:id="rId85"/>
    <p:sldId id="303" r:id="rId86"/>
    <p:sldId id="304" r:id="rId87"/>
    <p:sldId id="306" r:id="rId88"/>
    <p:sldId id="309" r:id="rId89"/>
    <p:sldId id="307" r:id="rId90"/>
    <p:sldId id="308" r:id="rId91"/>
    <p:sldId id="315" r:id="rId92"/>
    <p:sldId id="341" r:id="rId93"/>
    <p:sldId id="297" r:id="rId94"/>
    <p:sldId id="316" r:id="rId95"/>
    <p:sldId id="328" r:id="rId96"/>
    <p:sldId id="298" r:id="rId97"/>
    <p:sldId id="396" r:id="rId98"/>
    <p:sldId id="334" r:id="rId99"/>
    <p:sldId id="397" r:id="rId100"/>
    <p:sldId id="273" r:id="rId101"/>
    <p:sldId id="277" r:id="rId102"/>
    <p:sldId id="276" r:id="rId103"/>
    <p:sldId id="274" r:id="rId104"/>
    <p:sldId id="275" r:id="rId105"/>
    <p:sldId id="267" r:id="rId106"/>
    <p:sldId id="272" r:id="rId107"/>
    <p:sldId id="280" r:id="rId108"/>
    <p:sldId id="335" r:id="rId109"/>
    <p:sldId id="281" r:id="rId110"/>
    <p:sldId id="270" r:id="rId111"/>
    <p:sldId id="398" r:id="rId112"/>
    <p:sldId id="399" r:id="rId113"/>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95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903" autoAdjust="0"/>
    <p:restoredTop sz="94799"/>
  </p:normalViewPr>
  <p:slideViewPr>
    <p:cSldViewPr snapToObjects="1">
      <p:cViewPr>
        <p:scale>
          <a:sx n="157" d="100"/>
          <a:sy n="157" d="100"/>
        </p:scale>
        <p:origin x="184" y="1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oleObject" Target="Curitiba:Users:hattorikeiro:Documents:&#26126;&#27835;&#23398;&#38498;&#22823;&#23398;:2012&#24180;:&#20107;&#20363;&#30740;&#31350;D:&#20107;&#20363;&#30740;&#31350;&#65316;&#12450;&#12531;&#12465;&#12540;&#12488;.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12502;&#12483;&#12463;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12502;&#12483;&#12463;1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Tokyo:Users:Hattori:Documents:Hattori%20File:&#35611;&#28436;&#36039;&#26009;&#31561;:&#12488;&#12441;&#12452;&#12484;&#12398;&#37117;&#24066;&#20132;&#36890;&#25919;&#31574;:&#36664;&#36865;&#36317;&#38626;&#3156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Tokyo:Users:Hattori:Documents:Hattori%20File:&#35611;&#28436;&#36039;&#26009;&#31561;:&#12488;&#12441;&#12452;&#12484;&#12398;&#37117;&#24066;&#20132;&#36890;&#25919;&#31574;:&#26085;&#26412;&#12398;&#32113;&#35336;&#36039;&#2600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Tokyo:Users:Hattori:Documents:Hattori%20File:&#35611;&#28436;&#36039;&#26009;&#31561;:&#12488;&#12441;&#12452;&#12484;&#12398;&#37117;&#24066;&#20132;&#36890;&#25919;&#31574;:&#36664;&#36865;&#36317;&#38626;&#3156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Tokyo:Users:Hattori:Documents:Hattori%20File:&#35611;&#28436;&#36039;&#26009;&#31561;:&#12488;&#12441;&#12452;&#12484;&#12398;&#37117;&#24066;&#20132;&#36890;&#25919;&#31574;:&#36664;&#36865;&#36317;&#38626;&#3156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Tokyo:Users:Hattori:Documents:Hattori%20File:&#35611;&#28436;&#36039;&#26009;&#31561;:&#12488;&#12441;&#12452;&#12484;&#12398;&#37117;&#24066;&#20132;&#36890;&#25919;&#31574;:&#36664;&#36865;&#36317;&#38626;&#3156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12502;&#12483;&#12463;6"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cat>
            <c:strRef>
              <c:f>'[事例研究Ｄアンケート.xlsx]Sheet1'!$B$13:$B$52</c:f>
              <c:strCache>
                <c:ptCount val="40"/>
                <c:pt idx="0">
                  <c:v>ヒトラー</c:v>
                </c:pt>
                <c:pt idx="1">
                  <c:v>メルケル</c:v>
                </c:pt>
                <c:pt idx="2">
                  <c:v>カーン</c:v>
                </c:pt>
                <c:pt idx="3">
                  <c:v>ビスマルク</c:v>
                </c:pt>
                <c:pt idx="4">
                  <c:v>ゲーテ</c:v>
                </c:pt>
                <c:pt idx="5">
                  <c:v>クローゼ</c:v>
                </c:pt>
                <c:pt idx="6">
                  <c:v>ベートーベン</c:v>
                </c:pt>
                <c:pt idx="7">
                  <c:v>アインシュタイン</c:v>
                </c:pt>
                <c:pt idx="8">
                  <c:v>シュワイン・シュタイガー</c:v>
                </c:pt>
                <c:pt idx="9">
                  <c:v>エジル</c:v>
                </c:pt>
                <c:pt idx="10">
                  <c:v>ビルへルム</c:v>
                </c:pt>
                <c:pt idx="11">
                  <c:v>ロンメル</c:v>
                </c:pt>
                <c:pt idx="12">
                  <c:v>ゲッペルス</c:v>
                </c:pt>
                <c:pt idx="13">
                  <c:v>ゴメス</c:v>
                </c:pt>
                <c:pt idx="14">
                  <c:v>マルクス</c:v>
                </c:pt>
                <c:pt idx="15">
                  <c:v>カフカ</c:v>
                </c:pt>
                <c:pt idx="16">
                  <c:v>ルター</c:v>
                </c:pt>
                <c:pt idx="17">
                  <c:v>シェークスピア</c:v>
                </c:pt>
                <c:pt idx="18">
                  <c:v>ボル</c:v>
                </c:pt>
                <c:pt idx="19">
                  <c:v>ダーク・ノヴィツキー</c:v>
                </c:pt>
                <c:pt idx="20">
                  <c:v>バラック</c:v>
                </c:pt>
                <c:pt idx="21">
                  <c:v>マイケル・シェンカー</c:v>
                </c:pt>
                <c:pt idx="22">
                  <c:v>エーリッヒ・ハルトマン</c:v>
                </c:pt>
                <c:pt idx="23">
                  <c:v>ハンス・ヨアヒム・マルセイユ</c:v>
                </c:pt>
                <c:pt idx="24">
                  <c:v>ブラームス</c:v>
                </c:pt>
                <c:pt idx="25">
                  <c:v>アイヒェンドルフ</c:v>
                </c:pt>
                <c:pt idx="26">
                  <c:v>マックス・ヴェーバー</c:v>
                </c:pt>
                <c:pt idx="27">
                  <c:v>マヌエル・ノイアー</c:v>
                </c:pt>
                <c:pt idx="28">
                  <c:v>ウィルヘルム１世</c:v>
                </c:pt>
                <c:pt idx="29">
                  <c:v>フリードヒ１世</c:v>
                </c:pt>
                <c:pt idx="30">
                  <c:v>アイゼン・ハウワー</c:v>
                </c:pt>
                <c:pt idx="31">
                  <c:v>リカード</c:v>
                </c:pt>
                <c:pt idx="32">
                  <c:v>アンネ・フランク</c:v>
                </c:pt>
                <c:pt idx="33">
                  <c:v>ヘルマン・ヘッセ</c:v>
                </c:pt>
                <c:pt idx="34">
                  <c:v>ゲーリング</c:v>
                </c:pt>
                <c:pt idx="35">
                  <c:v>ヒムラー</c:v>
                </c:pt>
                <c:pt idx="36">
                  <c:v>ショスタコーヴィッチ</c:v>
                </c:pt>
                <c:pt idx="37">
                  <c:v>レーヴ</c:v>
                </c:pt>
                <c:pt idx="38">
                  <c:v>フランツ・ベッケンバウアー</c:v>
                </c:pt>
                <c:pt idx="39">
                  <c:v>ラーム</c:v>
                </c:pt>
              </c:strCache>
            </c:strRef>
          </c:cat>
          <c:val>
            <c:numRef>
              <c:f>'[事例研究Ｄアンケート.xlsx]Sheet1'!$C$13:$C$52</c:f>
              <c:numCache>
                <c:formatCode>General</c:formatCode>
                <c:ptCount val="40"/>
                <c:pt idx="0">
                  <c:v>28</c:v>
                </c:pt>
                <c:pt idx="1">
                  <c:v>12</c:v>
                </c:pt>
                <c:pt idx="2">
                  <c:v>11</c:v>
                </c:pt>
                <c:pt idx="3">
                  <c:v>5</c:v>
                </c:pt>
                <c:pt idx="4">
                  <c:v>4</c:v>
                </c:pt>
                <c:pt idx="5">
                  <c:v>3</c:v>
                </c:pt>
                <c:pt idx="6">
                  <c:v>3</c:v>
                </c:pt>
                <c:pt idx="7">
                  <c:v>3</c:v>
                </c:pt>
                <c:pt idx="8">
                  <c:v>3</c:v>
                </c:pt>
                <c:pt idx="9">
                  <c:v>2</c:v>
                </c:pt>
                <c:pt idx="10">
                  <c:v>2</c:v>
                </c:pt>
                <c:pt idx="11">
                  <c:v>2</c:v>
                </c:pt>
                <c:pt idx="12">
                  <c:v>2</c:v>
                </c:pt>
                <c:pt idx="13">
                  <c:v>2</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numCache>
            </c:numRef>
          </c:val>
          <c:extLst>
            <c:ext xmlns:c16="http://schemas.microsoft.com/office/drawing/2014/chart" uri="{C3380CC4-5D6E-409C-BE32-E72D297353CC}">
              <c16:uniqueId val="{00000000-2D7B-244C-B4FD-84F480D14E3E}"/>
            </c:ext>
          </c:extLst>
        </c:ser>
        <c:dLbls>
          <c:showLegendKey val="0"/>
          <c:showVal val="0"/>
          <c:showCatName val="0"/>
          <c:showSerName val="0"/>
          <c:showPercent val="0"/>
          <c:showBubbleSize val="0"/>
        </c:dLbls>
        <c:gapWidth val="150"/>
        <c:axId val="2123532792"/>
        <c:axId val="2124359144"/>
      </c:barChart>
      <c:catAx>
        <c:axId val="2123532792"/>
        <c:scaling>
          <c:orientation val="minMax"/>
        </c:scaling>
        <c:delete val="0"/>
        <c:axPos val="l"/>
        <c:numFmt formatCode="General" sourceLinked="0"/>
        <c:majorTickMark val="out"/>
        <c:minorTickMark val="none"/>
        <c:tickLblPos val="nextTo"/>
        <c:txPr>
          <a:bodyPr/>
          <a:lstStyle/>
          <a:p>
            <a:pPr>
              <a:defRPr sz="800"/>
            </a:pPr>
            <a:endParaRPr lang="ja-JP"/>
          </a:p>
        </c:txPr>
        <c:crossAx val="2124359144"/>
        <c:crosses val="autoZero"/>
        <c:auto val="1"/>
        <c:lblAlgn val="ctr"/>
        <c:lblOffset val="100"/>
        <c:noMultiLvlLbl val="0"/>
      </c:catAx>
      <c:valAx>
        <c:axId val="2124359144"/>
        <c:scaling>
          <c:orientation val="minMax"/>
        </c:scaling>
        <c:delete val="0"/>
        <c:axPos val="b"/>
        <c:majorGridlines/>
        <c:numFmt formatCode="General" sourceLinked="1"/>
        <c:majorTickMark val="out"/>
        <c:minorTickMark val="none"/>
        <c:tickLblPos val="nextTo"/>
        <c:crossAx val="212353279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9256209199002058"/>
          <c:y val="3.6300039837150015E-2"/>
          <c:w val="0.79021733911349512"/>
          <c:h val="0.91820772126142636"/>
        </c:manualLayout>
      </c:layout>
      <c:barChart>
        <c:barDir val="bar"/>
        <c:grouping val="clustered"/>
        <c:varyColors val="0"/>
        <c:ser>
          <c:idx val="0"/>
          <c:order val="0"/>
          <c:invertIfNegative val="0"/>
          <c:cat>
            <c:strRef>
              <c:f>第二問!$AL$1:$AL$26</c:f>
              <c:strCache>
                <c:ptCount val="26"/>
                <c:pt idx="0">
                  <c:v>ヒトラー</c:v>
                </c:pt>
                <c:pt idx="1">
                  <c:v>オリバー・カーン</c:v>
                </c:pt>
                <c:pt idx="2">
                  <c:v>ベッケンバウアー</c:v>
                </c:pt>
                <c:pt idx="3">
                  <c:v>ゲーテ</c:v>
                </c:pt>
                <c:pt idx="4">
                  <c:v>メルケル首相</c:v>
                </c:pt>
                <c:pt idx="5">
                  <c:v>ルター</c:v>
                </c:pt>
                <c:pt idx="6">
                  <c:v>フロイト</c:v>
                </c:pt>
                <c:pt idx="7">
                  <c:v>ニーチェ</c:v>
                </c:pt>
                <c:pt idx="8">
                  <c:v>ビスマルク</c:v>
                </c:pt>
                <c:pt idx="9">
                  <c:v>フランクフルト</c:v>
                </c:pt>
                <c:pt idx="10">
                  <c:v>バッハ</c:v>
                </c:pt>
                <c:pt idx="11">
                  <c:v>オシム</c:v>
                </c:pt>
                <c:pt idx="12">
                  <c:v>シュヴァインシュタイガー</c:v>
                </c:pt>
                <c:pt idx="13">
                  <c:v>クローゼ</c:v>
                </c:pt>
                <c:pt idx="14">
                  <c:v>モーツァルト</c:v>
                </c:pt>
                <c:pt idx="15">
                  <c:v>カント</c:v>
                </c:pt>
                <c:pt idx="16">
                  <c:v>マルクス</c:v>
                </c:pt>
                <c:pt idx="17">
                  <c:v>エンゲルス</c:v>
                </c:pt>
                <c:pt idx="18">
                  <c:v>バッハ</c:v>
                </c:pt>
                <c:pt idx="19">
                  <c:v>ウテ先生</c:v>
                </c:pt>
                <c:pt idx="20">
                  <c:v>トキオ・ホテル</c:v>
                </c:pt>
                <c:pt idx="21">
                  <c:v>ベートーベン</c:v>
                </c:pt>
                <c:pt idx="22">
                  <c:v>レーニン</c:v>
                </c:pt>
                <c:pt idx="23">
                  <c:v>ノイアー</c:v>
                </c:pt>
                <c:pt idx="24">
                  <c:v>エジル</c:v>
                </c:pt>
                <c:pt idx="25">
                  <c:v>ヘルマン・ヘッセ</c:v>
                </c:pt>
              </c:strCache>
            </c:strRef>
          </c:cat>
          <c:val>
            <c:numRef>
              <c:f>第二問!$AM$1:$AM$26</c:f>
              <c:numCache>
                <c:formatCode>General</c:formatCode>
                <c:ptCount val="26"/>
                <c:pt idx="0">
                  <c:v>22</c:v>
                </c:pt>
                <c:pt idx="1">
                  <c:v>3</c:v>
                </c:pt>
                <c:pt idx="2">
                  <c:v>2</c:v>
                </c:pt>
                <c:pt idx="3">
                  <c:v>2</c:v>
                </c:pt>
                <c:pt idx="4">
                  <c:v>2</c:v>
                </c:pt>
                <c:pt idx="5">
                  <c:v>2</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numCache>
            </c:numRef>
          </c:val>
          <c:extLst>
            <c:ext xmlns:c16="http://schemas.microsoft.com/office/drawing/2014/chart" uri="{C3380CC4-5D6E-409C-BE32-E72D297353CC}">
              <c16:uniqueId val="{00000000-A34C-784B-A7A7-0744CF060E87}"/>
            </c:ext>
          </c:extLst>
        </c:ser>
        <c:dLbls>
          <c:showLegendKey val="0"/>
          <c:showVal val="0"/>
          <c:showCatName val="0"/>
          <c:showSerName val="0"/>
          <c:showPercent val="0"/>
          <c:showBubbleSize val="0"/>
        </c:dLbls>
        <c:gapWidth val="150"/>
        <c:axId val="1766328616"/>
        <c:axId val="-2016768632"/>
      </c:barChart>
      <c:catAx>
        <c:axId val="1766328616"/>
        <c:scaling>
          <c:orientation val="minMax"/>
        </c:scaling>
        <c:delete val="0"/>
        <c:axPos val="l"/>
        <c:numFmt formatCode="General" sourceLinked="0"/>
        <c:majorTickMark val="out"/>
        <c:minorTickMark val="none"/>
        <c:tickLblPos val="nextTo"/>
        <c:crossAx val="-2016768632"/>
        <c:crosses val="autoZero"/>
        <c:auto val="1"/>
        <c:lblAlgn val="ctr"/>
        <c:lblOffset val="100"/>
        <c:noMultiLvlLbl val="0"/>
      </c:catAx>
      <c:valAx>
        <c:axId val="-2016768632"/>
        <c:scaling>
          <c:orientation val="minMax"/>
        </c:scaling>
        <c:delete val="0"/>
        <c:axPos val="b"/>
        <c:majorGridlines/>
        <c:numFmt formatCode="General" sourceLinked="1"/>
        <c:majorTickMark val="out"/>
        <c:minorTickMark val="none"/>
        <c:tickLblPos val="nextTo"/>
        <c:crossAx val="1766328616"/>
        <c:crosses val="autoZero"/>
        <c:crossBetween val="between"/>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tx>
            <c:strRef>
              <c:f>Sheet2!$B$1</c:f>
              <c:strCache>
                <c:ptCount val="1"/>
                <c:pt idx="0">
                  <c:v>反対</c:v>
                </c:pt>
              </c:strCache>
            </c:strRef>
          </c:tx>
          <c:invertIfNegative val="0"/>
          <c:cat>
            <c:strRef>
              <c:f>Sheet2!$A$2:$A$4</c:f>
              <c:strCache>
                <c:ptCount val="3"/>
                <c:pt idx="0">
                  <c:v>都内はほとんどの自動車の利用禁止</c:v>
                </c:pt>
                <c:pt idx="1">
                  <c:v>歩行者天国の地域を今より拡大する</c:v>
                </c:pt>
                <c:pt idx="2">
                  <c:v>今までの道路を自転車のために使う</c:v>
                </c:pt>
              </c:strCache>
            </c:strRef>
          </c:cat>
          <c:val>
            <c:numRef>
              <c:f>Sheet2!$B$2:$B$4</c:f>
              <c:numCache>
                <c:formatCode>General</c:formatCode>
                <c:ptCount val="3"/>
                <c:pt idx="0">
                  <c:v>-33</c:v>
                </c:pt>
                <c:pt idx="1">
                  <c:v>-20</c:v>
                </c:pt>
                <c:pt idx="2">
                  <c:v>-29</c:v>
                </c:pt>
              </c:numCache>
            </c:numRef>
          </c:val>
          <c:extLst>
            <c:ext xmlns:c16="http://schemas.microsoft.com/office/drawing/2014/chart" uri="{C3380CC4-5D6E-409C-BE32-E72D297353CC}">
              <c16:uniqueId val="{00000000-1836-114C-9BAC-0401128301A2}"/>
            </c:ext>
          </c:extLst>
        </c:ser>
        <c:ser>
          <c:idx val="1"/>
          <c:order val="1"/>
          <c:tx>
            <c:strRef>
              <c:f>Sheet2!$C$1</c:f>
              <c:strCache>
                <c:ptCount val="1"/>
                <c:pt idx="0">
                  <c:v>賛成</c:v>
                </c:pt>
              </c:strCache>
            </c:strRef>
          </c:tx>
          <c:spPr>
            <a:solidFill>
              <a:schemeClr val="accent4">
                <a:lumMod val="60000"/>
                <a:lumOff val="40000"/>
              </a:schemeClr>
            </a:solidFill>
          </c:spPr>
          <c:invertIfNegative val="0"/>
          <c:cat>
            <c:strRef>
              <c:f>Sheet2!$A$2:$A$4</c:f>
              <c:strCache>
                <c:ptCount val="3"/>
                <c:pt idx="0">
                  <c:v>都内はほとんどの自動車の利用禁止</c:v>
                </c:pt>
                <c:pt idx="1">
                  <c:v>歩行者天国の地域を今より拡大する</c:v>
                </c:pt>
                <c:pt idx="2">
                  <c:v>今までの道路を自転車のために使う</c:v>
                </c:pt>
              </c:strCache>
            </c:strRef>
          </c:cat>
          <c:val>
            <c:numRef>
              <c:f>Sheet2!$C$2:$C$4</c:f>
              <c:numCache>
                <c:formatCode>General</c:formatCode>
                <c:ptCount val="3"/>
                <c:pt idx="0">
                  <c:v>65</c:v>
                </c:pt>
                <c:pt idx="1">
                  <c:v>77</c:v>
                </c:pt>
                <c:pt idx="2">
                  <c:v>67</c:v>
                </c:pt>
              </c:numCache>
            </c:numRef>
          </c:val>
          <c:extLst>
            <c:ext xmlns:c16="http://schemas.microsoft.com/office/drawing/2014/chart" uri="{C3380CC4-5D6E-409C-BE32-E72D297353CC}">
              <c16:uniqueId val="{00000001-1836-114C-9BAC-0401128301A2}"/>
            </c:ext>
          </c:extLst>
        </c:ser>
        <c:dLbls>
          <c:showLegendKey val="0"/>
          <c:showVal val="0"/>
          <c:showCatName val="0"/>
          <c:showSerName val="0"/>
          <c:showPercent val="0"/>
          <c:showBubbleSize val="0"/>
        </c:dLbls>
        <c:gapWidth val="150"/>
        <c:overlap val="100"/>
        <c:axId val="765171080"/>
        <c:axId val="765174136"/>
      </c:barChart>
      <c:catAx>
        <c:axId val="765171080"/>
        <c:scaling>
          <c:orientation val="minMax"/>
        </c:scaling>
        <c:delete val="0"/>
        <c:axPos val="l"/>
        <c:numFmt formatCode="General" sourceLinked="0"/>
        <c:majorTickMark val="out"/>
        <c:minorTickMark val="none"/>
        <c:tickLblPos val="nextTo"/>
        <c:crossAx val="765174136"/>
        <c:crosses val="autoZero"/>
        <c:auto val="1"/>
        <c:lblAlgn val="ctr"/>
        <c:lblOffset val="100"/>
        <c:noMultiLvlLbl val="0"/>
      </c:catAx>
      <c:valAx>
        <c:axId val="765174136"/>
        <c:scaling>
          <c:orientation val="minMax"/>
        </c:scaling>
        <c:delete val="0"/>
        <c:axPos val="b"/>
        <c:majorGridlines/>
        <c:numFmt formatCode="General" sourceLinked="1"/>
        <c:majorTickMark val="out"/>
        <c:minorTickMark val="none"/>
        <c:tickLblPos val="nextTo"/>
        <c:crossAx val="765171080"/>
        <c:crosses val="autoZero"/>
        <c:crossBetween val="between"/>
      </c:valAx>
    </c:plotArea>
    <c:legend>
      <c:legendPos val="r"/>
      <c:overlay val="0"/>
      <c:txPr>
        <a:bodyPr/>
        <a:lstStyle/>
        <a:p>
          <a:pPr>
            <a:defRPr sz="1400"/>
          </a:pPr>
          <a:endParaRPr lang="ja-JP"/>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dPt>
            <c:idx val="0"/>
            <c:invertIfNegative val="0"/>
            <c:bubble3D val="0"/>
            <c:spPr>
              <a:solidFill>
                <a:srgbClr val="FF0000"/>
              </a:solidFill>
            </c:spPr>
            <c:extLst>
              <c:ext xmlns:c16="http://schemas.microsoft.com/office/drawing/2014/chart" uri="{C3380CC4-5D6E-409C-BE32-E72D297353CC}">
                <c16:uniqueId val="{00000000-B7C7-2843-AA25-DB656A201324}"/>
              </c:ext>
            </c:extLst>
          </c:dPt>
          <c:dPt>
            <c:idx val="1"/>
            <c:invertIfNegative val="0"/>
            <c:bubble3D val="0"/>
            <c:spPr>
              <a:solidFill>
                <a:srgbClr val="FF0000"/>
              </a:solidFill>
            </c:spPr>
            <c:extLst>
              <c:ext xmlns:c16="http://schemas.microsoft.com/office/drawing/2014/chart" uri="{C3380CC4-5D6E-409C-BE32-E72D297353CC}">
                <c16:uniqueId val="{00000001-B7C7-2843-AA25-DB656A201324}"/>
              </c:ext>
            </c:extLst>
          </c:dPt>
          <c:dPt>
            <c:idx val="2"/>
            <c:invertIfNegative val="0"/>
            <c:bubble3D val="0"/>
            <c:spPr>
              <a:solidFill>
                <a:srgbClr val="FF0000"/>
              </a:solidFill>
            </c:spPr>
            <c:extLst>
              <c:ext xmlns:c16="http://schemas.microsoft.com/office/drawing/2014/chart" uri="{C3380CC4-5D6E-409C-BE32-E72D297353CC}">
                <c16:uniqueId val="{00000002-B7C7-2843-AA25-DB656A201324}"/>
              </c:ext>
            </c:extLst>
          </c:dPt>
          <c:dPt>
            <c:idx val="3"/>
            <c:invertIfNegative val="0"/>
            <c:bubble3D val="0"/>
            <c:spPr>
              <a:solidFill>
                <a:srgbClr val="008000"/>
              </a:solidFill>
            </c:spPr>
            <c:extLst>
              <c:ext xmlns:c16="http://schemas.microsoft.com/office/drawing/2014/chart" uri="{C3380CC4-5D6E-409C-BE32-E72D297353CC}">
                <c16:uniqueId val="{00000003-B7C7-2843-AA25-DB656A201324}"/>
              </c:ext>
            </c:extLst>
          </c:dPt>
          <c:dPt>
            <c:idx val="4"/>
            <c:invertIfNegative val="0"/>
            <c:bubble3D val="0"/>
            <c:spPr>
              <a:solidFill>
                <a:srgbClr val="FF0000"/>
              </a:solidFill>
            </c:spPr>
            <c:extLst>
              <c:ext xmlns:c16="http://schemas.microsoft.com/office/drawing/2014/chart" uri="{C3380CC4-5D6E-409C-BE32-E72D297353CC}">
                <c16:uniqueId val="{00000004-B7C7-2843-AA25-DB656A201324}"/>
              </c:ext>
            </c:extLst>
          </c:dPt>
          <c:dPt>
            <c:idx val="6"/>
            <c:invertIfNegative val="0"/>
            <c:bubble3D val="0"/>
            <c:spPr>
              <a:solidFill>
                <a:srgbClr val="008000"/>
              </a:solidFill>
            </c:spPr>
            <c:extLst>
              <c:ext xmlns:c16="http://schemas.microsoft.com/office/drawing/2014/chart" uri="{C3380CC4-5D6E-409C-BE32-E72D297353CC}">
                <c16:uniqueId val="{00000005-B7C7-2843-AA25-DB656A201324}"/>
              </c:ext>
            </c:extLst>
          </c:dPt>
          <c:dPt>
            <c:idx val="7"/>
            <c:invertIfNegative val="0"/>
            <c:bubble3D val="0"/>
            <c:spPr>
              <a:solidFill>
                <a:srgbClr val="FFFF00"/>
              </a:solidFill>
            </c:spPr>
            <c:extLst>
              <c:ext xmlns:c16="http://schemas.microsoft.com/office/drawing/2014/chart" uri="{C3380CC4-5D6E-409C-BE32-E72D297353CC}">
                <c16:uniqueId val="{00000006-B7C7-2843-AA25-DB656A201324}"/>
              </c:ext>
            </c:extLst>
          </c:dPt>
          <c:dPt>
            <c:idx val="8"/>
            <c:invertIfNegative val="0"/>
            <c:bubble3D val="0"/>
            <c:spPr>
              <a:solidFill>
                <a:srgbClr val="FF0000"/>
              </a:solidFill>
            </c:spPr>
            <c:extLst>
              <c:ext xmlns:c16="http://schemas.microsoft.com/office/drawing/2014/chart" uri="{C3380CC4-5D6E-409C-BE32-E72D297353CC}">
                <c16:uniqueId val="{00000007-B7C7-2843-AA25-DB656A201324}"/>
              </c:ext>
            </c:extLst>
          </c:dPt>
          <c:dPt>
            <c:idx val="9"/>
            <c:invertIfNegative val="0"/>
            <c:bubble3D val="0"/>
            <c:spPr>
              <a:solidFill>
                <a:schemeClr val="accent6">
                  <a:lumMod val="75000"/>
                </a:schemeClr>
              </a:solidFill>
            </c:spPr>
            <c:extLst>
              <c:ext xmlns:c16="http://schemas.microsoft.com/office/drawing/2014/chart" uri="{C3380CC4-5D6E-409C-BE32-E72D297353CC}">
                <c16:uniqueId val="{00000008-B7C7-2843-AA25-DB656A201324}"/>
              </c:ext>
            </c:extLst>
          </c:dPt>
          <c:dPt>
            <c:idx val="10"/>
            <c:invertIfNegative val="0"/>
            <c:bubble3D val="0"/>
            <c:spPr>
              <a:solidFill>
                <a:schemeClr val="accent6">
                  <a:lumMod val="75000"/>
                </a:schemeClr>
              </a:solidFill>
            </c:spPr>
            <c:extLst>
              <c:ext xmlns:c16="http://schemas.microsoft.com/office/drawing/2014/chart" uri="{C3380CC4-5D6E-409C-BE32-E72D297353CC}">
                <c16:uniqueId val="{00000009-B7C7-2843-AA25-DB656A201324}"/>
              </c:ext>
            </c:extLst>
          </c:dPt>
          <c:dPt>
            <c:idx val="11"/>
            <c:invertIfNegative val="0"/>
            <c:bubble3D val="0"/>
            <c:spPr>
              <a:solidFill>
                <a:srgbClr val="0000FF"/>
              </a:solidFill>
            </c:spPr>
            <c:extLst>
              <c:ext xmlns:c16="http://schemas.microsoft.com/office/drawing/2014/chart" uri="{C3380CC4-5D6E-409C-BE32-E72D297353CC}">
                <c16:uniqueId val="{0000000A-B7C7-2843-AA25-DB656A201324}"/>
              </c:ext>
            </c:extLst>
          </c:dPt>
          <c:dPt>
            <c:idx val="12"/>
            <c:invertIfNegative val="0"/>
            <c:bubble3D val="0"/>
            <c:spPr>
              <a:solidFill>
                <a:srgbClr val="FF0000"/>
              </a:solidFill>
            </c:spPr>
            <c:extLst>
              <c:ext xmlns:c16="http://schemas.microsoft.com/office/drawing/2014/chart" uri="{C3380CC4-5D6E-409C-BE32-E72D297353CC}">
                <c16:uniqueId val="{0000000B-B7C7-2843-AA25-DB656A201324}"/>
              </c:ext>
            </c:extLst>
          </c:dPt>
          <c:dPt>
            <c:idx val="14"/>
            <c:invertIfNegative val="0"/>
            <c:bubble3D val="0"/>
            <c:spPr>
              <a:solidFill>
                <a:srgbClr val="0000FF"/>
              </a:solidFill>
            </c:spPr>
            <c:extLst>
              <c:ext xmlns:c16="http://schemas.microsoft.com/office/drawing/2014/chart" uri="{C3380CC4-5D6E-409C-BE32-E72D297353CC}">
                <c16:uniqueId val="{0000000C-B7C7-2843-AA25-DB656A201324}"/>
              </c:ext>
            </c:extLst>
          </c:dPt>
          <c:dPt>
            <c:idx val="15"/>
            <c:invertIfNegative val="0"/>
            <c:bubble3D val="0"/>
            <c:spPr>
              <a:solidFill>
                <a:srgbClr val="0000FF"/>
              </a:solidFill>
            </c:spPr>
            <c:extLst>
              <c:ext xmlns:c16="http://schemas.microsoft.com/office/drawing/2014/chart" uri="{C3380CC4-5D6E-409C-BE32-E72D297353CC}">
                <c16:uniqueId val="{0000000D-B7C7-2843-AA25-DB656A201324}"/>
              </c:ext>
            </c:extLst>
          </c:dPt>
          <c:dPt>
            <c:idx val="16"/>
            <c:invertIfNegative val="0"/>
            <c:bubble3D val="0"/>
            <c:spPr>
              <a:solidFill>
                <a:srgbClr val="0000FF"/>
              </a:solidFill>
            </c:spPr>
            <c:extLst>
              <c:ext xmlns:c16="http://schemas.microsoft.com/office/drawing/2014/chart" uri="{C3380CC4-5D6E-409C-BE32-E72D297353CC}">
                <c16:uniqueId val="{0000000E-B7C7-2843-AA25-DB656A201324}"/>
              </c:ext>
            </c:extLst>
          </c:dPt>
          <c:cat>
            <c:strRef>
              <c:f>[輸送距離等.xlsx]Sheet2!$G$2:$G$18</c:f>
              <c:strCache>
                <c:ptCount val="17"/>
                <c:pt idx="0">
                  <c:v>フライブルク</c:v>
                </c:pt>
                <c:pt idx="1">
                  <c:v>ハノーファー</c:v>
                </c:pt>
                <c:pt idx="2">
                  <c:v>ザールブリュッケン</c:v>
                </c:pt>
                <c:pt idx="3">
                  <c:v>バーゼル</c:v>
                </c:pt>
                <c:pt idx="4">
                  <c:v>ケルン</c:v>
                </c:pt>
                <c:pt idx="5">
                  <c:v>ストラスブール</c:v>
                </c:pt>
                <c:pt idx="6">
                  <c:v>チューリッヒ</c:v>
                </c:pt>
                <c:pt idx="7">
                  <c:v>イエテボリ</c:v>
                </c:pt>
                <c:pt idx="8">
                  <c:v>ブレーメン</c:v>
                </c:pt>
                <c:pt idx="9">
                  <c:v>ライプチヒ</c:v>
                </c:pt>
                <c:pt idx="10">
                  <c:v>ドレスデン</c:v>
                </c:pt>
                <c:pt idx="11">
                  <c:v>サンディエゴ</c:v>
                </c:pt>
                <c:pt idx="12">
                  <c:v>エッセン</c:v>
                </c:pt>
                <c:pt idx="13">
                  <c:v>ルーアン</c:v>
                </c:pt>
                <c:pt idx="14">
                  <c:v>サクラメント</c:v>
                </c:pt>
                <c:pt idx="15">
                  <c:v>ポートランド</c:v>
                </c:pt>
                <c:pt idx="16">
                  <c:v>ダラス</c:v>
                </c:pt>
              </c:strCache>
            </c:strRef>
          </c:cat>
          <c:val>
            <c:numRef>
              <c:f>[輸送距離等.xlsx]Sheet2!$H$2:$H$18</c:f>
              <c:numCache>
                <c:formatCode>General</c:formatCode>
                <c:ptCount val="17"/>
                <c:pt idx="0">
                  <c:v>78</c:v>
                </c:pt>
                <c:pt idx="1">
                  <c:v>74</c:v>
                </c:pt>
                <c:pt idx="2">
                  <c:v>74</c:v>
                </c:pt>
                <c:pt idx="3">
                  <c:v>70</c:v>
                </c:pt>
                <c:pt idx="4">
                  <c:v>69</c:v>
                </c:pt>
                <c:pt idx="5">
                  <c:v>59</c:v>
                </c:pt>
                <c:pt idx="6">
                  <c:v>57</c:v>
                </c:pt>
                <c:pt idx="7">
                  <c:v>56</c:v>
                </c:pt>
                <c:pt idx="8">
                  <c:v>55</c:v>
                </c:pt>
                <c:pt idx="9">
                  <c:v>45</c:v>
                </c:pt>
                <c:pt idx="10">
                  <c:v>39</c:v>
                </c:pt>
                <c:pt idx="11">
                  <c:v>39</c:v>
                </c:pt>
                <c:pt idx="12">
                  <c:v>34</c:v>
                </c:pt>
                <c:pt idx="13">
                  <c:v>32</c:v>
                </c:pt>
                <c:pt idx="14">
                  <c:v>28</c:v>
                </c:pt>
                <c:pt idx="15">
                  <c:v>22</c:v>
                </c:pt>
                <c:pt idx="16">
                  <c:v>13</c:v>
                </c:pt>
              </c:numCache>
            </c:numRef>
          </c:val>
          <c:extLst>
            <c:ext xmlns:c16="http://schemas.microsoft.com/office/drawing/2014/chart" uri="{C3380CC4-5D6E-409C-BE32-E72D297353CC}">
              <c16:uniqueId val="{0000000F-B7C7-2843-AA25-DB656A201324}"/>
            </c:ext>
          </c:extLst>
        </c:ser>
        <c:dLbls>
          <c:showLegendKey val="0"/>
          <c:showVal val="0"/>
          <c:showCatName val="0"/>
          <c:showSerName val="0"/>
          <c:showPercent val="0"/>
          <c:showBubbleSize val="0"/>
        </c:dLbls>
        <c:gapWidth val="150"/>
        <c:axId val="643101160"/>
        <c:axId val="643176344"/>
      </c:barChart>
      <c:catAx>
        <c:axId val="643101160"/>
        <c:scaling>
          <c:orientation val="minMax"/>
        </c:scaling>
        <c:delete val="0"/>
        <c:axPos val="l"/>
        <c:numFmt formatCode="General" sourceLinked="0"/>
        <c:majorTickMark val="out"/>
        <c:minorTickMark val="none"/>
        <c:tickLblPos val="nextTo"/>
        <c:crossAx val="643176344"/>
        <c:crosses val="autoZero"/>
        <c:auto val="1"/>
        <c:lblAlgn val="ctr"/>
        <c:lblOffset val="100"/>
        <c:noMultiLvlLbl val="0"/>
      </c:catAx>
      <c:valAx>
        <c:axId val="643176344"/>
        <c:scaling>
          <c:orientation val="minMax"/>
        </c:scaling>
        <c:delete val="0"/>
        <c:axPos val="b"/>
        <c:majorGridlines/>
        <c:numFmt formatCode="General" sourceLinked="1"/>
        <c:majorTickMark val="out"/>
        <c:minorTickMark val="none"/>
        <c:tickLblPos val="nextTo"/>
        <c:crossAx val="64310116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altLang="en-US" dirty="0"/>
              <a:t>償却前 営業収支比率</a:t>
            </a:r>
          </a:p>
        </c:rich>
      </c:tx>
      <c:overlay val="0"/>
    </c:title>
    <c:autoTitleDeleted val="0"/>
    <c:plotArea>
      <c:layout/>
      <c:barChart>
        <c:barDir val="bar"/>
        <c:grouping val="clustered"/>
        <c:varyColors val="0"/>
        <c:ser>
          <c:idx val="0"/>
          <c:order val="0"/>
          <c:tx>
            <c:strRef>
              <c:f>[日本の統計資料.xlsx]Sheet1!$A$25</c:f>
              <c:strCache>
                <c:ptCount val="1"/>
                <c:pt idx="0">
                  <c:v>償却前 営業収 支比率</c:v>
                </c:pt>
              </c:strCache>
            </c:strRef>
          </c:tx>
          <c:invertIfNegative val="0"/>
          <c:cat>
            <c:strRef>
              <c:f>[日本の統計資料.xlsx]Sheet1!$B$24:$T$24</c:f>
              <c:strCache>
                <c:ptCount val="19"/>
                <c:pt idx="0">
                  <c:v>札幌市</c:v>
                </c:pt>
                <c:pt idx="1">
                  <c:v>函館市</c:v>
                </c:pt>
                <c:pt idx="2">
                  <c:v>東京都(荒川線)</c:v>
                </c:pt>
                <c:pt idx="3">
                  <c:v>熊本市</c:v>
                </c:pt>
                <c:pt idx="4">
                  <c:v>鹿児島市</c:v>
                </c:pt>
                <c:pt idx="5">
                  <c:v>東京急行電鉄(世田谷線)</c:v>
                </c:pt>
                <c:pt idx="6">
                  <c:v>富山地方鉄道</c:v>
                </c:pt>
                <c:pt idx="7">
                  <c:v>加越能鉄道(万葉線)</c:v>
                </c:pt>
                <c:pt idx="8">
                  <c:v>名古屋鉄道(岐阜市内線)</c:v>
                </c:pt>
                <c:pt idx="9">
                  <c:v>豊橋鉄道</c:v>
                </c:pt>
                <c:pt idx="10">
                  <c:v>福井鉄道</c:v>
                </c:pt>
                <c:pt idx="11">
                  <c:v>京阪電気鉄道(大津線)</c:v>
                </c:pt>
                <c:pt idx="12">
                  <c:v>阪堺電気軌道</c:v>
                </c:pt>
                <c:pt idx="13">
                  <c:v>京福電気鉄道</c:v>
                </c:pt>
                <c:pt idx="14">
                  <c:v>岡山電気軌道</c:v>
                </c:pt>
                <c:pt idx="15">
                  <c:v>広島電鉄</c:v>
                </c:pt>
                <c:pt idx="16">
                  <c:v>土佐電気鉄道</c:v>
                </c:pt>
                <c:pt idx="17">
                  <c:v>伊予鉄道</c:v>
                </c:pt>
                <c:pt idx="18">
                  <c:v>長崎電気軌道</c:v>
                </c:pt>
              </c:strCache>
            </c:strRef>
          </c:cat>
          <c:val>
            <c:numRef>
              <c:f>[日本の統計資料.xlsx]Sheet1!$B$25:$T$25</c:f>
              <c:numCache>
                <c:formatCode>0.00%</c:formatCode>
                <c:ptCount val="19"/>
                <c:pt idx="0">
                  <c:v>1.022</c:v>
                </c:pt>
                <c:pt idx="1">
                  <c:v>0.94299999999999995</c:v>
                </c:pt>
                <c:pt idx="2">
                  <c:v>1.161</c:v>
                </c:pt>
                <c:pt idx="3">
                  <c:v>0.91900000000000004</c:v>
                </c:pt>
                <c:pt idx="4">
                  <c:v>1.1910000000000001</c:v>
                </c:pt>
                <c:pt idx="5">
                  <c:v>1.04</c:v>
                </c:pt>
                <c:pt idx="6">
                  <c:v>1.256</c:v>
                </c:pt>
                <c:pt idx="7">
                  <c:v>0.76800000000000002</c:v>
                </c:pt>
                <c:pt idx="8">
                  <c:v>0.54400000000000004</c:v>
                </c:pt>
                <c:pt idx="9">
                  <c:v>0.92400000000000004</c:v>
                </c:pt>
                <c:pt idx="10">
                  <c:v>0.97499999999999998</c:v>
                </c:pt>
                <c:pt idx="11">
                  <c:v>0.51900000000000002</c:v>
                </c:pt>
                <c:pt idx="12">
                  <c:v>0.92200000000000004</c:v>
                </c:pt>
                <c:pt idx="13">
                  <c:v>1.0329999999999999</c:v>
                </c:pt>
                <c:pt idx="14">
                  <c:v>1.2490000000000001</c:v>
                </c:pt>
                <c:pt idx="15">
                  <c:v>1.226</c:v>
                </c:pt>
                <c:pt idx="16">
                  <c:v>0.92100000000000004</c:v>
                </c:pt>
                <c:pt idx="17">
                  <c:v>0.99399999999999999</c:v>
                </c:pt>
                <c:pt idx="18">
                  <c:v>1.0549999999999999</c:v>
                </c:pt>
              </c:numCache>
            </c:numRef>
          </c:val>
          <c:extLst>
            <c:ext xmlns:c16="http://schemas.microsoft.com/office/drawing/2014/chart" uri="{C3380CC4-5D6E-409C-BE32-E72D297353CC}">
              <c16:uniqueId val="{00000000-9262-2E42-B099-5538E6AD6128}"/>
            </c:ext>
          </c:extLst>
        </c:ser>
        <c:dLbls>
          <c:showLegendKey val="0"/>
          <c:showVal val="0"/>
          <c:showCatName val="0"/>
          <c:showSerName val="0"/>
          <c:showPercent val="0"/>
          <c:showBubbleSize val="0"/>
        </c:dLbls>
        <c:gapWidth val="150"/>
        <c:axId val="643138600"/>
        <c:axId val="679131720"/>
      </c:barChart>
      <c:catAx>
        <c:axId val="643138600"/>
        <c:scaling>
          <c:orientation val="minMax"/>
        </c:scaling>
        <c:delete val="0"/>
        <c:axPos val="l"/>
        <c:numFmt formatCode="General" sourceLinked="0"/>
        <c:majorTickMark val="out"/>
        <c:minorTickMark val="none"/>
        <c:tickLblPos val="nextTo"/>
        <c:crossAx val="679131720"/>
        <c:crosses val="autoZero"/>
        <c:auto val="1"/>
        <c:lblAlgn val="ctr"/>
        <c:lblOffset val="100"/>
        <c:noMultiLvlLbl val="0"/>
      </c:catAx>
      <c:valAx>
        <c:axId val="679131720"/>
        <c:scaling>
          <c:orientation val="minMax"/>
        </c:scaling>
        <c:delete val="0"/>
        <c:axPos val="b"/>
        <c:majorGridlines/>
        <c:numFmt formatCode="0.00%" sourceLinked="1"/>
        <c:majorTickMark val="out"/>
        <c:minorTickMark val="none"/>
        <c:tickLblPos val="nextTo"/>
        <c:crossAx val="643138600"/>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dPt>
            <c:idx val="1"/>
            <c:invertIfNegative val="0"/>
            <c:bubble3D val="0"/>
            <c:spPr>
              <a:solidFill>
                <a:srgbClr val="FF0000"/>
              </a:solidFill>
            </c:spPr>
            <c:extLst>
              <c:ext xmlns:c16="http://schemas.microsoft.com/office/drawing/2014/chart" uri="{C3380CC4-5D6E-409C-BE32-E72D297353CC}">
                <c16:uniqueId val="{00000000-BD04-FB4C-8B89-21FDCAB63E1A}"/>
              </c:ext>
            </c:extLst>
          </c:dPt>
          <c:dPt>
            <c:idx val="2"/>
            <c:invertIfNegative val="0"/>
            <c:bubble3D val="0"/>
            <c:spPr>
              <a:solidFill>
                <a:srgbClr val="FF6600"/>
              </a:solidFill>
            </c:spPr>
            <c:extLst>
              <c:ext xmlns:c16="http://schemas.microsoft.com/office/drawing/2014/chart" uri="{C3380CC4-5D6E-409C-BE32-E72D297353CC}">
                <c16:uniqueId val="{00000001-BD04-FB4C-8B89-21FDCAB63E1A}"/>
              </c:ext>
            </c:extLst>
          </c:dPt>
          <c:cat>
            <c:strRef>
              <c:f>[輸送距離等.xlsx]鉄道投資と道路投資の比較!$A$2:$A$7</c:f>
              <c:strCache>
                <c:ptCount val="6"/>
                <c:pt idx="0">
                  <c:v>フランス</c:v>
                </c:pt>
                <c:pt idx="1">
                  <c:v>ドイツ</c:v>
                </c:pt>
                <c:pt idx="2">
                  <c:v>日本</c:v>
                </c:pt>
                <c:pt idx="3">
                  <c:v>韓国</c:v>
                </c:pt>
                <c:pt idx="4">
                  <c:v>イギリス</c:v>
                </c:pt>
                <c:pt idx="5">
                  <c:v>米国</c:v>
                </c:pt>
              </c:strCache>
            </c:strRef>
          </c:cat>
          <c:val>
            <c:numRef>
              <c:f>[輸送距離等.xlsx]鉄道投資と道路投資の比較!$B$2:$B$7</c:f>
              <c:numCache>
                <c:formatCode>General</c:formatCode>
                <c:ptCount val="6"/>
                <c:pt idx="0">
                  <c:v>0.22</c:v>
                </c:pt>
                <c:pt idx="1">
                  <c:v>0.31</c:v>
                </c:pt>
                <c:pt idx="2">
                  <c:v>0.13</c:v>
                </c:pt>
                <c:pt idx="3">
                  <c:v>0.25</c:v>
                </c:pt>
                <c:pt idx="4">
                  <c:v>0.39</c:v>
                </c:pt>
                <c:pt idx="5">
                  <c:v>0.12</c:v>
                </c:pt>
              </c:numCache>
            </c:numRef>
          </c:val>
          <c:extLst>
            <c:ext xmlns:c16="http://schemas.microsoft.com/office/drawing/2014/chart" uri="{C3380CC4-5D6E-409C-BE32-E72D297353CC}">
              <c16:uniqueId val="{00000002-BD04-FB4C-8B89-21FDCAB63E1A}"/>
            </c:ext>
          </c:extLst>
        </c:ser>
        <c:dLbls>
          <c:showLegendKey val="0"/>
          <c:showVal val="0"/>
          <c:showCatName val="0"/>
          <c:showSerName val="0"/>
          <c:showPercent val="0"/>
          <c:showBubbleSize val="0"/>
        </c:dLbls>
        <c:gapWidth val="150"/>
        <c:axId val="659512936"/>
        <c:axId val="619175080"/>
      </c:barChart>
      <c:catAx>
        <c:axId val="659512936"/>
        <c:scaling>
          <c:orientation val="minMax"/>
        </c:scaling>
        <c:delete val="0"/>
        <c:axPos val="l"/>
        <c:numFmt formatCode="General" sourceLinked="0"/>
        <c:majorTickMark val="out"/>
        <c:minorTickMark val="none"/>
        <c:tickLblPos val="nextTo"/>
        <c:crossAx val="619175080"/>
        <c:crosses val="autoZero"/>
        <c:auto val="1"/>
        <c:lblAlgn val="ctr"/>
        <c:lblOffset val="100"/>
        <c:noMultiLvlLbl val="0"/>
      </c:catAx>
      <c:valAx>
        <c:axId val="619175080"/>
        <c:scaling>
          <c:orientation val="minMax"/>
        </c:scaling>
        <c:delete val="0"/>
        <c:axPos val="b"/>
        <c:majorGridlines/>
        <c:numFmt formatCode="General" sourceLinked="1"/>
        <c:majorTickMark val="out"/>
        <c:minorTickMark val="none"/>
        <c:tickLblPos val="nextTo"/>
        <c:crossAx val="659512936"/>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xVal>
            <c:numRef>
              <c:f>[輸送距離等.xlsx]Sheet2!$B$2:$B$14</c:f>
              <c:numCache>
                <c:formatCode>General</c:formatCode>
                <c:ptCount val="13"/>
                <c:pt idx="0">
                  <c:v>78</c:v>
                </c:pt>
                <c:pt idx="1">
                  <c:v>57</c:v>
                </c:pt>
                <c:pt idx="2">
                  <c:v>70</c:v>
                </c:pt>
                <c:pt idx="3">
                  <c:v>69</c:v>
                </c:pt>
                <c:pt idx="4">
                  <c:v>59</c:v>
                </c:pt>
                <c:pt idx="5">
                  <c:v>74</c:v>
                </c:pt>
                <c:pt idx="6">
                  <c:v>32</c:v>
                </c:pt>
                <c:pt idx="7">
                  <c:v>56</c:v>
                </c:pt>
                <c:pt idx="8">
                  <c:v>39</c:v>
                </c:pt>
                <c:pt idx="9">
                  <c:v>34</c:v>
                </c:pt>
                <c:pt idx="10">
                  <c:v>55</c:v>
                </c:pt>
                <c:pt idx="11">
                  <c:v>74</c:v>
                </c:pt>
                <c:pt idx="12">
                  <c:v>45</c:v>
                </c:pt>
              </c:numCache>
            </c:numRef>
          </c:xVal>
          <c:yVal>
            <c:numRef>
              <c:f>[輸送距離等.xlsx]Sheet2!$C$2:$C$14</c:f>
              <c:numCache>
                <c:formatCode>General</c:formatCode>
                <c:ptCount val="13"/>
                <c:pt idx="0">
                  <c:v>22</c:v>
                </c:pt>
                <c:pt idx="1">
                  <c:v>38</c:v>
                </c:pt>
                <c:pt idx="2">
                  <c:v>17</c:v>
                </c:pt>
                <c:pt idx="3">
                  <c:v>100</c:v>
                </c:pt>
                <c:pt idx="4">
                  <c:v>27</c:v>
                </c:pt>
                <c:pt idx="5">
                  <c:v>52</c:v>
                </c:pt>
                <c:pt idx="6">
                  <c:v>50</c:v>
                </c:pt>
                <c:pt idx="7">
                  <c:v>52</c:v>
                </c:pt>
                <c:pt idx="8">
                  <c:v>51</c:v>
                </c:pt>
                <c:pt idx="9">
                  <c:v>57</c:v>
                </c:pt>
                <c:pt idx="10">
                  <c:v>55</c:v>
                </c:pt>
                <c:pt idx="11">
                  <c:v>18</c:v>
                </c:pt>
                <c:pt idx="12">
                  <c:v>52</c:v>
                </c:pt>
              </c:numCache>
            </c:numRef>
          </c:yVal>
          <c:smooth val="0"/>
          <c:extLst>
            <c:ext xmlns:c16="http://schemas.microsoft.com/office/drawing/2014/chart" uri="{C3380CC4-5D6E-409C-BE32-E72D297353CC}">
              <c16:uniqueId val="{00000000-A0A3-124C-B765-82B56F03FBBF}"/>
            </c:ext>
          </c:extLst>
        </c:ser>
        <c:dLbls>
          <c:showLegendKey val="0"/>
          <c:showVal val="0"/>
          <c:showCatName val="0"/>
          <c:showSerName val="0"/>
          <c:showPercent val="0"/>
          <c:showBubbleSize val="0"/>
        </c:dLbls>
        <c:axId val="764819544"/>
        <c:axId val="618750264"/>
      </c:scatterChart>
      <c:valAx>
        <c:axId val="764819544"/>
        <c:scaling>
          <c:orientation val="minMax"/>
        </c:scaling>
        <c:delete val="0"/>
        <c:axPos val="b"/>
        <c:numFmt formatCode="General" sourceLinked="1"/>
        <c:majorTickMark val="out"/>
        <c:minorTickMark val="none"/>
        <c:tickLblPos val="nextTo"/>
        <c:crossAx val="618750264"/>
        <c:crosses val="autoZero"/>
        <c:crossBetween val="midCat"/>
      </c:valAx>
      <c:valAx>
        <c:axId val="618750264"/>
        <c:scaling>
          <c:orientation val="minMax"/>
        </c:scaling>
        <c:delete val="0"/>
        <c:axPos val="l"/>
        <c:majorGridlines/>
        <c:numFmt formatCode="General" sourceLinked="1"/>
        <c:majorTickMark val="out"/>
        <c:minorTickMark val="none"/>
        <c:tickLblPos val="nextTo"/>
        <c:crossAx val="764819544"/>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xVal>
            <c:numRef>
              <c:f>[輸送距離等.xlsx]Sheet2!$B$25:$B$37</c:f>
              <c:numCache>
                <c:formatCode>General</c:formatCode>
                <c:ptCount val="13"/>
                <c:pt idx="0">
                  <c:v>78</c:v>
                </c:pt>
                <c:pt idx="1">
                  <c:v>57</c:v>
                </c:pt>
                <c:pt idx="2">
                  <c:v>70</c:v>
                </c:pt>
                <c:pt idx="3">
                  <c:v>69</c:v>
                </c:pt>
                <c:pt idx="4">
                  <c:v>59</c:v>
                </c:pt>
                <c:pt idx="5">
                  <c:v>74</c:v>
                </c:pt>
                <c:pt idx="6">
                  <c:v>32</c:v>
                </c:pt>
                <c:pt idx="7">
                  <c:v>56</c:v>
                </c:pt>
                <c:pt idx="8">
                  <c:v>39</c:v>
                </c:pt>
                <c:pt idx="9">
                  <c:v>34</c:v>
                </c:pt>
                <c:pt idx="10">
                  <c:v>55</c:v>
                </c:pt>
                <c:pt idx="11">
                  <c:v>74</c:v>
                </c:pt>
                <c:pt idx="12">
                  <c:v>45</c:v>
                </c:pt>
              </c:numCache>
            </c:numRef>
          </c:xVal>
          <c:yVal>
            <c:numRef>
              <c:f>[輸送距離等.xlsx]Sheet2!$C$25:$C$37</c:f>
              <c:numCache>
                <c:formatCode>General</c:formatCode>
                <c:ptCount val="13"/>
                <c:pt idx="0">
                  <c:v>14</c:v>
                </c:pt>
                <c:pt idx="1">
                  <c:v>41</c:v>
                </c:pt>
                <c:pt idx="2">
                  <c:v>73</c:v>
                </c:pt>
                <c:pt idx="3">
                  <c:v>25</c:v>
                </c:pt>
                <c:pt idx="4">
                  <c:v>34</c:v>
                </c:pt>
                <c:pt idx="5">
                  <c:v>26</c:v>
                </c:pt>
                <c:pt idx="6">
                  <c:v>51.62</c:v>
                </c:pt>
                <c:pt idx="7" formatCode="0">
                  <c:v>11.555555555555561</c:v>
                </c:pt>
                <c:pt idx="8">
                  <c:v>16</c:v>
                </c:pt>
                <c:pt idx="9">
                  <c:v>27</c:v>
                </c:pt>
                <c:pt idx="10">
                  <c:v>17</c:v>
                </c:pt>
                <c:pt idx="11">
                  <c:v>11</c:v>
                </c:pt>
                <c:pt idx="12">
                  <c:v>18</c:v>
                </c:pt>
              </c:numCache>
            </c:numRef>
          </c:yVal>
          <c:smooth val="0"/>
          <c:extLst>
            <c:ext xmlns:c16="http://schemas.microsoft.com/office/drawing/2014/chart" uri="{C3380CC4-5D6E-409C-BE32-E72D297353CC}">
              <c16:uniqueId val="{00000000-75F0-C340-A5D7-BD931406A778}"/>
            </c:ext>
          </c:extLst>
        </c:ser>
        <c:dLbls>
          <c:showLegendKey val="0"/>
          <c:showVal val="0"/>
          <c:showCatName val="0"/>
          <c:showSerName val="0"/>
          <c:showPercent val="0"/>
          <c:showBubbleSize val="0"/>
        </c:dLbls>
        <c:axId val="619544072"/>
        <c:axId val="619413928"/>
      </c:scatterChart>
      <c:valAx>
        <c:axId val="619544072"/>
        <c:scaling>
          <c:orientation val="minMax"/>
        </c:scaling>
        <c:delete val="0"/>
        <c:axPos val="b"/>
        <c:numFmt formatCode="General" sourceLinked="1"/>
        <c:majorTickMark val="out"/>
        <c:minorTickMark val="none"/>
        <c:tickLblPos val="nextTo"/>
        <c:crossAx val="619413928"/>
        <c:crosses val="autoZero"/>
        <c:crossBetween val="midCat"/>
      </c:valAx>
      <c:valAx>
        <c:axId val="619413928"/>
        <c:scaling>
          <c:orientation val="minMax"/>
        </c:scaling>
        <c:delete val="0"/>
        <c:axPos val="l"/>
        <c:majorGridlines/>
        <c:numFmt formatCode="General" sourceLinked="1"/>
        <c:majorTickMark val="out"/>
        <c:minorTickMark val="none"/>
        <c:tickLblPos val="nextTo"/>
        <c:crossAx val="619544072"/>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ja-JP" altLang="en-US" sz="1600" dirty="0"/>
              <a:t>路面電車の有無による交通手段分担率の違い（人口１０万</a:t>
            </a:r>
            <a:r>
              <a:rPr lang="en-US" altLang="ja-JP" sz="1600" dirty="0" err="1"/>
              <a:t>〜</a:t>
            </a:r>
            <a:r>
              <a:rPr lang="ja-JP" altLang="en-US" sz="1600" dirty="0"/>
              <a:t>４０万の都市）</a:t>
            </a:r>
          </a:p>
        </c:rich>
      </c:tx>
      <c:layout>
        <c:manualLayout>
          <c:xMode val="edge"/>
          <c:yMode val="edge"/>
          <c:x val="0.109498687664042"/>
          <c:y val="0"/>
        </c:manualLayout>
      </c:layout>
      <c:overlay val="0"/>
    </c:title>
    <c:autoTitleDeleted val="0"/>
    <c:plotArea>
      <c:layout/>
      <c:barChart>
        <c:barDir val="bar"/>
        <c:grouping val="percentStacked"/>
        <c:varyColors val="0"/>
        <c:ser>
          <c:idx val="0"/>
          <c:order val="0"/>
          <c:tx>
            <c:strRef>
              <c:f>[ブック6]Sheet1!$B$1</c:f>
              <c:strCache>
                <c:ptCount val="1"/>
                <c:pt idx="0">
                  <c:v>徒歩</c:v>
                </c:pt>
              </c:strCache>
            </c:strRef>
          </c:tx>
          <c:invertIfNegative val="0"/>
          <c:cat>
            <c:strRef>
              <c:f>[ブック6]Sheet1!$A$2:$A$3</c:f>
              <c:strCache>
                <c:ptCount val="2"/>
                <c:pt idx="0">
                  <c:v>路面電車あり</c:v>
                </c:pt>
                <c:pt idx="1">
                  <c:v>バスのみ</c:v>
                </c:pt>
              </c:strCache>
            </c:strRef>
          </c:cat>
          <c:val>
            <c:numRef>
              <c:f>[ブック6]Sheet1!$B$2:$B$3</c:f>
              <c:numCache>
                <c:formatCode>General</c:formatCode>
                <c:ptCount val="2"/>
                <c:pt idx="0">
                  <c:v>29</c:v>
                </c:pt>
                <c:pt idx="1">
                  <c:v>24</c:v>
                </c:pt>
              </c:numCache>
            </c:numRef>
          </c:val>
          <c:extLst>
            <c:ext xmlns:c16="http://schemas.microsoft.com/office/drawing/2014/chart" uri="{C3380CC4-5D6E-409C-BE32-E72D297353CC}">
              <c16:uniqueId val="{00000000-A94B-AB45-B216-EF30D1C14515}"/>
            </c:ext>
          </c:extLst>
        </c:ser>
        <c:ser>
          <c:idx val="1"/>
          <c:order val="1"/>
          <c:tx>
            <c:strRef>
              <c:f>[ブック6]Sheet1!$C$1</c:f>
              <c:strCache>
                <c:ptCount val="1"/>
                <c:pt idx="0">
                  <c:v>二輪</c:v>
                </c:pt>
              </c:strCache>
            </c:strRef>
          </c:tx>
          <c:invertIfNegative val="0"/>
          <c:cat>
            <c:strRef>
              <c:f>[ブック6]Sheet1!$A$2:$A$3</c:f>
              <c:strCache>
                <c:ptCount val="2"/>
                <c:pt idx="0">
                  <c:v>路面電車あり</c:v>
                </c:pt>
                <c:pt idx="1">
                  <c:v>バスのみ</c:v>
                </c:pt>
              </c:strCache>
            </c:strRef>
          </c:cat>
          <c:val>
            <c:numRef>
              <c:f>[ブック6]Sheet1!$C$2:$C$3</c:f>
              <c:numCache>
                <c:formatCode>General</c:formatCode>
                <c:ptCount val="2"/>
                <c:pt idx="0">
                  <c:v>10</c:v>
                </c:pt>
                <c:pt idx="1">
                  <c:v>10</c:v>
                </c:pt>
              </c:numCache>
            </c:numRef>
          </c:val>
          <c:extLst>
            <c:ext xmlns:c16="http://schemas.microsoft.com/office/drawing/2014/chart" uri="{C3380CC4-5D6E-409C-BE32-E72D297353CC}">
              <c16:uniqueId val="{00000001-A94B-AB45-B216-EF30D1C14515}"/>
            </c:ext>
          </c:extLst>
        </c:ser>
        <c:ser>
          <c:idx val="2"/>
          <c:order val="2"/>
          <c:tx>
            <c:strRef>
              <c:f>[ブック6]Sheet1!$D$1</c:f>
              <c:strCache>
                <c:ptCount val="1"/>
                <c:pt idx="0">
                  <c:v>公共交通</c:v>
                </c:pt>
              </c:strCache>
            </c:strRef>
          </c:tx>
          <c:invertIfNegative val="0"/>
          <c:cat>
            <c:strRef>
              <c:f>[ブック6]Sheet1!$A$2:$A$3</c:f>
              <c:strCache>
                <c:ptCount val="2"/>
                <c:pt idx="0">
                  <c:v>路面電車あり</c:v>
                </c:pt>
                <c:pt idx="1">
                  <c:v>バスのみ</c:v>
                </c:pt>
              </c:strCache>
            </c:strRef>
          </c:cat>
          <c:val>
            <c:numRef>
              <c:f>[ブック6]Sheet1!$D$2:$D$3</c:f>
              <c:numCache>
                <c:formatCode>General</c:formatCode>
                <c:ptCount val="2"/>
                <c:pt idx="0">
                  <c:v>16</c:v>
                </c:pt>
                <c:pt idx="1">
                  <c:v>13</c:v>
                </c:pt>
              </c:numCache>
            </c:numRef>
          </c:val>
          <c:extLst>
            <c:ext xmlns:c16="http://schemas.microsoft.com/office/drawing/2014/chart" uri="{C3380CC4-5D6E-409C-BE32-E72D297353CC}">
              <c16:uniqueId val="{00000002-A94B-AB45-B216-EF30D1C14515}"/>
            </c:ext>
          </c:extLst>
        </c:ser>
        <c:ser>
          <c:idx val="3"/>
          <c:order val="3"/>
          <c:tx>
            <c:strRef>
              <c:f>[ブック6]Sheet1!$E$1</c:f>
              <c:strCache>
                <c:ptCount val="1"/>
                <c:pt idx="0">
                  <c:v>自動車</c:v>
                </c:pt>
              </c:strCache>
            </c:strRef>
          </c:tx>
          <c:invertIfNegative val="0"/>
          <c:cat>
            <c:strRef>
              <c:f>[ブック6]Sheet1!$A$2:$A$3</c:f>
              <c:strCache>
                <c:ptCount val="2"/>
                <c:pt idx="0">
                  <c:v>路面電車あり</c:v>
                </c:pt>
                <c:pt idx="1">
                  <c:v>バスのみ</c:v>
                </c:pt>
              </c:strCache>
            </c:strRef>
          </c:cat>
          <c:val>
            <c:numRef>
              <c:f>[ブック6]Sheet1!$E$2:$E$3</c:f>
              <c:numCache>
                <c:formatCode>General</c:formatCode>
                <c:ptCount val="2"/>
                <c:pt idx="0">
                  <c:v>44</c:v>
                </c:pt>
                <c:pt idx="1">
                  <c:v>53</c:v>
                </c:pt>
              </c:numCache>
            </c:numRef>
          </c:val>
          <c:extLst>
            <c:ext xmlns:c16="http://schemas.microsoft.com/office/drawing/2014/chart" uri="{C3380CC4-5D6E-409C-BE32-E72D297353CC}">
              <c16:uniqueId val="{00000003-A94B-AB45-B216-EF30D1C14515}"/>
            </c:ext>
          </c:extLst>
        </c:ser>
        <c:dLbls>
          <c:showLegendKey val="0"/>
          <c:showVal val="0"/>
          <c:showCatName val="0"/>
          <c:showSerName val="0"/>
          <c:showPercent val="0"/>
          <c:showBubbleSize val="0"/>
        </c:dLbls>
        <c:gapWidth val="55"/>
        <c:overlap val="100"/>
        <c:axId val="643491144"/>
        <c:axId val="798958280"/>
      </c:barChart>
      <c:catAx>
        <c:axId val="643491144"/>
        <c:scaling>
          <c:orientation val="minMax"/>
        </c:scaling>
        <c:delete val="0"/>
        <c:axPos val="l"/>
        <c:numFmt formatCode="General" sourceLinked="0"/>
        <c:majorTickMark val="none"/>
        <c:minorTickMark val="none"/>
        <c:tickLblPos val="nextTo"/>
        <c:crossAx val="798958280"/>
        <c:crosses val="autoZero"/>
        <c:auto val="1"/>
        <c:lblAlgn val="ctr"/>
        <c:lblOffset val="100"/>
        <c:noMultiLvlLbl val="0"/>
      </c:catAx>
      <c:valAx>
        <c:axId val="798958280"/>
        <c:scaling>
          <c:orientation val="minMax"/>
        </c:scaling>
        <c:delete val="0"/>
        <c:axPos val="b"/>
        <c:majorGridlines/>
        <c:numFmt formatCode="0%" sourceLinked="1"/>
        <c:majorTickMark val="none"/>
        <c:minorTickMark val="none"/>
        <c:tickLblPos val="nextTo"/>
        <c:crossAx val="643491144"/>
        <c:crosses val="autoZero"/>
        <c:crossBetween val="between"/>
      </c:valAx>
    </c:plotArea>
    <c:legend>
      <c:legendPos val="r"/>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0.48511</cdr:x>
      <cdr:y>0.46701</cdr:y>
    </cdr:from>
    <cdr:to>
      <cdr:x>0.83697</cdr:x>
      <cdr:y>0.53299</cdr:y>
    </cdr:to>
    <cdr:sp macro="" textlink="">
      <cdr:nvSpPr>
        <cdr:cNvPr id="2" name="正方形/長方形 1">
          <a:extLst xmlns:a="http://schemas.openxmlformats.org/drawingml/2006/main">
            <a:ext uri="{FF2B5EF4-FFF2-40B4-BE49-F238E27FC236}">
              <a16:creationId xmlns:a16="http://schemas.microsoft.com/office/drawing/2014/main" id="{AE6C147E-47CD-A04E-8A9B-BD1AF7FBB1C3}"/>
            </a:ext>
          </a:extLst>
        </cdr:cNvPr>
        <cdr:cNvSpPr/>
      </cdr:nvSpPr>
      <cdr:spPr>
        <a:xfrm xmlns:a="http://schemas.openxmlformats.org/drawingml/2006/main">
          <a:off x="3960440" y="2614229"/>
          <a:ext cx="2872601" cy="3693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xmlns:a="http://schemas.openxmlformats.org/drawingml/2006/main">
          <a:r>
            <a:rPr lang="ja-JP" altLang="en-US" dirty="0">
              <a:solidFill>
                <a:schemeClr val="accent4">
                  <a:lumMod val="60000"/>
                  <a:lumOff val="40000"/>
                </a:schemeClr>
              </a:solidFill>
            </a:rPr>
            <a:t>知っているドイツ人２０１１年</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8C6390-3A1C-244D-9196-F607CA3B0C28}" type="datetimeFigureOut">
              <a:rPr lang="ja-JP" altLang="en-US" smtClean="0"/>
              <a:pPr/>
              <a:t>2018/8/26</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2020C6-48FC-F046-A5F8-81AAA36DD452}" type="slidenum">
              <a:rPr lang="ja-JP" altLang="en-US" smtClean="0"/>
              <a:pPr/>
              <a:t>‹#›</a:t>
            </a:fld>
            <a:endParaRPr lang="ja-JP" altLang="en-US"/>
          </a:p>
        </p:txBody>
      </p:sp>
    </p:spTree>
    <p:extLst>
      <p:ext uri="{BB962C8B-B14F-4D97-AF65-F5344CB8AC3E}">
        <p14:creationId xmlns:p14="http://schemas.microsoft.com/office/powerpoint/2010/main" val="1220898542"/>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ja.wikipedia.org/wiki/%E3%83%8A%E3%83%81%E5%85%9A%E3%81%AE%E6%A8%A9%E5%8A%9B%E6%8E%8C%E6%8F%A1" TargetMode="External"/><Relationship Id="rId3" Type="http://schemas.openxmlformats.org/officeDocument/2006/relationships/hyperlink" Target="https://ja.wikipedia.org/wiki/%E3%83%89%E3%82%A4%E3%83%84%E9%80%A3%E9%82%A6%E5%85%B1%E5%92%8C%E5%9B%BD%E5%9F%BA%E6%9C%AC%E6%B3%95" TargetMode="External"/><Relationship Id="rId7" Type="http://schemas.openxmlformats.org/officeDocument/2006/relationships/hyperlink" Target="https://ja.wikipedia.org/wiki/%E5%9B%BD%E5%AE%B6%E7%A4%BE%E4%BC%9A%E4%B8%BB%E7%BE%A9%E3%83%89%E3%82%A4%E3%83%84%E5%8A%B4%E5%83%8D%E8%80%85%E5%85%9A"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ja.wikipedia.org/wiki/%E3%83%91%E3%82%A6%E3%83%AB%E3%83%BB%E3%83%95%E3%82%A9%E3%83%B3%E3%83%BB%E3%83%92%E3%83%B3%E3%83%87%E3%83%B3%E3%83%96%E3%83%AB%E3%82%AF" TargetMode="External"/><Relationship Id="rId5" Type="http://schemas.openxmlformats.org/officeDocument/2006/relationships/hyperlink" Target="https://ja.wikipedia.org/wiki/%E3%83%B4%E3%82%A1%E3%82%A4%E3%83%9E%E3%83%AB%E5%85%B1%E5%92%8C%E6%94%BF" TargetMode="External"/><Relationship Id="rId4" Type="http://schemas.openxmlformats.org/officeDocument/2006/relationships/hyperlink" Target="https://ja.wikipedia.org/wiki/%E5%A4%A7%E7%B5%B1%E9%A0%9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1AB324D-92E9-A54E-B9BC-8D626245339C}" type="slidenum">
              <a:rPr lang="en-US" altLang="ja-JP"/>
              <a:pPr/>
              <a:t>4</a:t>
            </a:fld>
            <a:endParaRPr lang="en-US" altLang="ja-JP"/>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ja-JP" altLang="en-US">
              <a:latin typeface="Arial"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4B3DF29-FC52-1543-986E-C7408D12C5D9}" type="slidenum">
              <a:rPr lang="en-US" altLang="ja-JP"/>
              <a:pPr/>
              <a:t>79</a:t>
            </a:fld>
            <a:endParaRPr lang="en-US" altLang="ja-JP"/>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ja-JP" alt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120391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latin typeface="+mn-lt"/>
                <a:ea typeface="+mn-ea"/>
                <a:cs typeface="+mn-cs"/>
              </a:rPr>
              <a:t>時間どろぼうである「灰色の男たち」とモモの対決というスリルあふれる展開を通して、</a:t>
            </a:r>
            <a:r>
              <a:rPr kumimoji="1" lang="en-US" altLang="ja-JP" sz="1200" kern="1200" dirty="0">
                <a:solidFill>
                  <a:schemeClr val="tx1"/>
                </a:solidFill>
                <a:latin typeface="+mn-lt"/>
                <a:ea typeface="+mn-ea"/>
                <a:cs typeface="+mn-cs"/>
              </a:rPr>
              <a:t>1</a:t>
            </a:r>
            <a:r>
              <a:rPr kumimoji="1" lang="ja-JP" altLang="en-US" sz="1200" kern="1200" dirty="0">
                <a:solidFill>
                  <a:schemeClr val="tx1"/>
                </a:solidFill>
                <a:latin typeface="+mn-lt"/>
                <a:ea typeface="+mn-ea"/>
                <a:cs typeface="+mn-cs"/>
              </a:rPr>
              <a:t>分</a:t>
            </a:r>
            <a:r>
              <a:rPr kumimoji="1" lang="en-US" altLang="ja-JP" sz="1200" kern="1200" dirty="0">
                <a:solidFill>
                  <a:schemeClr val="tx1"/>
                </a:solidFill>
                <a:latin typeface="+mn-lt"/>
                <a:ea typeface="+mn-ea"/>
                <a:cs typeface="+mn-cs"/>
              </a:rPr>
              <a:t>1</a:t>
            </a:r>
            <a:r>
              <a:rPr kumimoji="1" lang="ja-JP" altLang="en-US" sz="1200" kern="1200" dirty="0">
                <a:solidFill>
                  <a:schemeClr val="tx1"/>
                </a:solidFill>
                <a:latin typeface="+mn-lt"/>
                <a:ea typeface="+mn-ea"/>
                <a:cs typeface="+mn-cs"/>
              </a:rPr>
              <a:t>秒と時間に追われる現代社会へ、警鐘を鳴らしている。たとえば、モモの友だちだったニノが「スピード料理」の店を始め、大繁盛しているせいで他人とわずかな世間話をする暇もないというように、時間を盗まれた人たちは、現代の私たちの姿そのものとして描かれている。昨今、モモのように際限のない時間の中で、空想をめぐらせ楽しむ生活はほとんど忘れられている。子どもばかりでなく、忙しい大人たちにも夢見ることの大切さを教えてくれる本だ。</a:t>
            </a:r>
            <a:endParaRPr kumimoji="1" lang="ja-JP" altLang="en-US" dirty="0"/>
          </a:p>
        </p:txBody>
      </p:sp>
      <p:sp>
        <p:nvSpPr>
          <p:cNvPr id="4" name="スライド番号プレースホルダー 3"/>
          <p:cNvSpPr>
            <a:spLocks noGrp="1"/>
          </p:cNvSpPr>
          <p:nvPr>
            <p:ph type="sldNum" sz="quarter" idx="10"/>
          </p:nvPr>
        </p:nvSpPr>
        <p:spPr/>
        <p:txBody>
          <a:bodyPr/>
          <a:lstStyle/>
          <a:p>
            <a:fld id="{48DDB694-86FB-254F-AD2D-38D1A044D671}" type="slidenum">
              <a:rPr kumimoji="1" lang="ja-JP" altLang="en-US" smtClean="0"/>
              <a:pPr/>
              <a:t>84</a:t>
            </a:fld>
            <a:endParaRPr kumimoji="1" lang="ja-JP" altLang="en-US"/>
          </a:p>
        </p:txBody>
      </p:sp>
    </p:spTree>
    <p:extLst>
      <p:ext uri="{BB962C8B-B14F-4D97-AF65-F5344CB8AC3E}">
        <p14:creationId xmlns:p14="http://schemas.microsoft.com/office/powerpoint/2010/main" val="1137282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ナチス・ドイツによるユダヤ人絶滅作戦という悲惨な歴史を振り返った時、次のように述べた。</a:t>
            </a:r>
            <a:endParaRPr kumimoji="1" lang="en-US" altLang="ja-JP" dirty="0"/>
          </a:p>
          <a:p>
            <a:endParaRPr kumimoji="1" lang="en-US" altLang="ja-JP" dirty="0"/>
          </a:p>
          <a:p>
            <a:r>
              <a:rPr kumimoji="1" lang="ja-JP" altLang="en-US" dirty="0"/>
              <a:t>福島第一原発の事故が起きた後、我々はしっかりとその事故を把握し、大変な問題が山積みですが、未来を切り拓いていくことが求められます。盲目であれば、また必ず、事故がどこかで起きると思われます。</a:t>
            </a:r>
          </a:p>
        </p:txBody>
      </p:sp>
      <p:sp>
        <p:nvSpPr>
          <p:cNvPr id="4" name="スライド番号プレースホルダー 3"/>
          <p:cNvSpPr>
            <a:spLocks noGrp="1"/>
          </p:cNvSpPr>
          <p:nvPr>
            <p:ph type="sldNum" sz="quarter" idx="10"/>
          </p:nvPr>
        </p:nvSpPr>
        <p:spPr/>
        <p:txBody>
          <a:bodyPr/>
          <a:lstStyle/>
          <a:p>
            <a:fld id="{B67EC38D-D54B-9D41-BFE6-4C8AFE93378D}" type="slidenum">
              <a:rPr kumimoji="1" lang="ja-JP" altLang="en-US" smtClean="0"/>
              <a:pPr/>
              <a:t>94</a:t>
            </a:fld>
            <a:endParaRPr kumimoji="1" lang="ja-JP" altLang="en-US"/>
          </a:p>
        </p:txBody>
      </p:sp>
    </p:spTree>
    <p:extLst>
      <p:ext uri="{BB962C8B-B14F-4D97-AF65-F5344CB8AC3E}">
        <p14:creationId xmlns:p14="http://schemas.microsoft.com/office/powerpoint/2010/main" val="1287989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97</a:t>
            </a:fld>
            <a:endParaRPr lang="ja-JP" altLang="en-US"/>
          </a:p>
        </p:txBody>
      </p:sp>
    </p:spTree>
    <p:extLst>
      <p:ext uri="{BB962C8B-B14F-4D97-AF65-F5344CB8AC3E}">
        <p14:creationId xmlns:p14="http://schemas.microsoft.com/office/powerpoint/2010/main" val="214931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ドイツが圧倒的に優れていることが分かります。</a:t>
            </a:r>
            <a:endParaRPr lang="en-US" altLang="ja-JP" dirty="0"/>
          </a:p>
          <a:p>
            <a:endParaRPr lang="en-US" altLang="ja-JP" dirty="0"/>
          </a:p>
          <a:p>
            <a:r>
              <a:rPr kumimoji="1" lang="en-US" altLang="ja-JP" sz="1200" kern="1200" dirty="0">
                <a:solidFill>
                  <a:schemeClr val="tx1"/>
                </a:solidFill>
                <a:latin typeface="+mn-lt"/>
                <a:ea typeface="+mn-ea"/>
                <a:cs typeface="+mn-cs"/>
              </a:rPr>
              <a:t>2003 </a:t>
            </a:r>
            <a:r>
              <a:rPr kumimoji="1" lang="ja-JP" altLang="en-US" sz="1200" kern="1200" dirty="0">
                <a:solidFill>
                  <a:schemeClr val="tx1"/>
                </a:solidFill>
                <a:latin typeface="+mn-lt"/>
                <a:ea typeface="+mn-ea"/>
                <a:cs typeface="+mn-cs"/>
              </a:rPr>
              <a:t>年度</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平成 </a:t>
            </a:r>
            <a:r>
              <a:rPr kumimoji="1" lang="en-US" altLang="ja-JP" sz="1200" kern="1200" dirty="0">
                <a:solidFill>
                  <a:schemeClr val="tx1"/>
                </a:solidFill>
                <a:latin typeface="+mn-lt"/>
                <a:ea typeface="+mn-ea"/>
                <a:cs typeface="+mn-cs"/>
              </a:rPr>
              <a:t>15 </a:t>
            </a:r>
            <a:r>
              <a:rPr kumimoji="1" lang="ja-JP" altLang="en-US" sz="1200" kern="1200" dirty="0">
                <a:solidFill>
                  <a:schemeClr val="tx1"/>
                </a:solidFill>
                <a:latin typeface="+mn-lt"/>
                <a:ea typeface="+mn-ea"/>
                <a:cs typeface="+mn-cs"/>
              </a:rPr>
              <a:t>年度</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の経営状況は、黒字事業者が </a:t>
            </a:r>
            <a:r>
              <a:rPr kumimoji="1" lang="en-US" altLang="ja-JP" sz="1200" kern="1200" dirty="0">
                <a:solidFill>
                  <a:schemeClr val="tx1"/>
                </a:solidFill>
                <a:latin typeface="+mn-lt"/>
                <a:ea typeface="+mn-ea"/>
                <a:cs typeface="+mn-cs"/>
              </a:rPr>
              <a:t>7(</a:t>
            </a:r>
            <a:r>
              <a:rPr kumimoji="1" lang="ja-JP" altLang="en-US" sz="1200" kern="1200" dirty="0">
                <a:solidFill>
                  <a:schemeClr val="tx1"/>
                </a:solidFill>
                <a:latin typeface="+mn-lt"/>
                <a:ea typeface="+mn-ea"/>
                <a:cs typeface="+mn-cs"/>
              </a:rPr>
              <a:t>公営 </a:t>
            </a:r>
            <a:r>
              <a:rPr kumimoji="1" lang="en-US" altLang="ja-JP" sz="1200" kern="1200" dirty="0">
                <a:solidFill>
                  <a:schemeClr val="tx1"/>
                </a:solidFill>
                <a:latin typeface="+mn-lt"/>
                <a:ea typeface="+mn-ea"/>
                <a:cs typeface="+mn-cs"/>
              </a:rPr>
              <a:t>2</a:t>
            </a:r>
            <a:r>
              <a:rPr kumimoji="1" lang="ja-JP" altLang="en-US" sz="1200" kern="1200" dirty="0">
                <a:solidFill>
                  <a:schemeClr val="tx1"/>
                </a:solidFill>
                <a:latin typeface="+mn-lt"/>
                <a:ea typeface="+mn-ea"/>
                <a:cs typeface="+mn-cs"/>
              </a:rPr>
              <a:t>、 民営 </a:t>
            </a:r>
            <a:r>
              <a:rPr kumimoji="1" lang="en-US" altLang="ja-JP" sz="1200" kern="1200" dirty="0">
                <a:solidFill>
                  <a:schemeClr val="tx1"/>
                </a:solidFill>
                <a:latin typeface="+mn-lt"/>
                <a:ea typeface="+mn-ea"/>
                <a:cs typeface="+mn-cs"/>
              </a:rPr>
              <a:t>5)</a:t>
            </a:r>
            <a:r>
              <a:rPr kumimoji="1" lang="ja-JP" altLang="en-US" sz="1200" kern="1200" dirty="0">
                <a:solidFill>
                  <a:schemeClr val="tx1"/>
                </a:solidFill>
                <a:latin typeface="+mn-lt"/>
                <a:ea typeface="+mn-ea"/>
                <a:cs typeface="+mn-cs"/>
              </a:rPr>
              <a:t>、赤字事業者が </a:t>
            </a:r>
            <a:r>
              <a:rPr kumimoji="1" lang="en-US" altLang="ja-JP" sz="1200" kern="1200" dirty="0">
                <a:solidFill>
                  <a:schemeClr val="tx1"/>
                </a:solidFill>
                <a:latin typeface="+mn-lt"/>
                <a:ea typeface="+mn-ea"/>
                <a:cs typeface="+mn-cs"/>
              </a:rPr>
              <a:t>12(</a:t>
            </a:r>
            <a:r>
              <a:rPr kumimoji="1" lang="ja-JP" altLang="en-US" sz="1200" kern="1200" dirty="0">
                <a:solidFill>
                  <a:schemeClr val="tx1"/>
                </a:solidFill>
                <a:latin typeface="+mn-lt"/>
                <a:ea typeface="+mn-ea"/>
                <a:cs typeface="+mn-cs"/>
              </a:rPr>
              <a:t>公営 </a:t>
            </a:r>
            <a:r>
              <a:rPr kumimoji="1" lang="en-US" altLang="ja-JP" sz="1200" kern="1200" dirty="0">
                <a:solidFill>
                  <a:schemeClr val="tx1"/>
                </a:solidFill>
                <a:latin typeface="+mn-lt"/>
                <a:ea typeface="+mn-ea"/>
                <a:cs typeface="+mn-cs"/>
              </a:rPr>
              <a:t>3</a:t>
            </a:r>
            <a:r>
              <a:rPr kumimoji="1" lang="ja-JP" altLang="en-US" sz="1200" kern="1200" dirty="0">
                <a:solidFill>
                  <a:schemeClr val="tx1"/>
                </a:solidFill>
                <a:latin typeface="+mn-lt"/>
                <a:ea typeface="+mn-ea"/>
                <a:cs typeface="+mn-cs"/>
              </a:rPr>
              <a:t>、民営 </a:t>
            </a:r>
            <a:r>
              <a:rPr kumimoji="1" lang="en-US" altLang="ja-JP" sz="1200" kern="1200" dirty="0">
                <a:solidFill>
                  <a:schemeClr val="tx1"/>
                </a:solidFill>
                <a:latin typeface="+mn-lt"/>
                <a:ea typeface="+mn-ea"/>
                <a:cs typeface="+mn-cs"/>
              </a:rPr>
              <a:t>9)</a:t>
            </a:r>
            <a:r>
              <a:rPr kumimoji="1" lang="ja-JP" altLang="en-US" sz="1200" kern="1200" dirty="0">
                <a:solidFill>
                  <a:schemeClr val="tx1"/>
                </a:solidFill>
                <a:latin typeface="+mn-lt"/>
                <a:ea typeface="+mn-ea"/>
                <a:cs typeface="+mn-cs"/>
              </a:rPr>
              <a:t>、全体で </a:t>
            </a:r>
            <a:r>
              <a:rPr kumimoji="1" lang="en-US" altLang="ja-JP" sz="1200" kern="1200" dirty="0">
                <a:solidFill>
                  <a:schemeClr val="tx1"/>
                </a:solidFill>
                <a:latin typeface="+mn-lt"/>
                <a:ea typeface="+mn-ea"/>
                <a:cs typeface="+mn-cs"/>
              </a:rPr>
              <a:t>43 </a:t>
            </a:r>
            <a:r>
              <a:rPr kumimoji="1" lang="ja-JP" altLang="en-US" sz="1200" kern="1200" dirty="0">
                <a:solidFill>
                  <a:schemeClr val="tx1"/>
                </a:solidFill>
                <a:latin typeface="+mn-lt"/>
                <a:ea typeface="+mn-ea"/>
                <a:cs typeface="+mn-cs"/>
              </a:rPr>
              <a:t>億円の赤字 となっており*</a:t>
            </a:r>
            <a:r>
              <a:rPr kumimoji="1" lang="en-US" altLang="ja-JP" sz="1200" kern="1200" dirty="0">
                <a:solidFill>
                  <a:schemeClr val="tx1"/>
                </a:solidFill>
                <a:latin typeface="+mn-lt"/>
                <a:ea typeface="+mn-ea"/>
                <a:cs typeface="+mn-cs"/>
              </a:rPr>
              <a:t>1</a:t>
            </a:r>
            <a:r>
              <a:rPr kumimoji="1" lang="ja-JP" altLang="en-US" sz="1200" kern="1200" dirty="0">
                <a:solidFill>
                  <a:schemeClr val="tx1"/>
                </a:solidFill>
                <a:latin typeface="+mn-lt"/>
                <a:ea typeface="+mn-ea"/>
                <a:cs typeface="+mn-cs"/>
              </a:rPr>
              <a:t>、厳しい経営状況にある。特に、償却前営業収支比 率が </a:t>
            </a:r>
            <a:r>
              <a:rPr kumimoji="1" lang="en-US" altLang="ja-JP" sz="1200" kern="1200" dirty="0">
                <a:solidFill>
                  <a:schemeClr val="tx1"/>
                </a:solidFill>
                <a:latin typeface="+mn-lt"/>
                <a:ea typeface="+mn-ea"/>
                <a:cs typeface="+mn-cs"/>
              </a:rPr>
              <a:t>100 %</a:t>
            </a:r>
            <a:r>
              <a:rPr kumimoji="1" lang="ja-JP" altLang="en-US" sz="1200" kern="1200" dirty="0">
                <a:solidFill>
                  <a:schemeClr val="tx1"/>
                </a:solidFill>
                <a:latin typeface="+mn-lt"/>
                <a:ea typeface="+mn-ea"/>
                <a:cs typeface="+mn-cs"/>
              </a:rPr>
              <a:t>を下回っている</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料金収入でランニング費用をまかなえ ていない</a:t>
            </a:r>
            <a:r>
              <a:rPr kumimoji="1" lang="en-US" altLang="ja-JP" sz="1200" kern="1200" dirty="0">
                <a:solidFill>
                  <a:schemeClr val="tx1"/>
                </a:solidFill>
                <a:latin typeface="+mn-lt"/>
                <a:ea typeface="+mn-ea"/>
                <a:cs typeface="+mn-cs"/>
              </a:rPr>
              <a:t>)</a:t>
            </a:r>
            <a:r>
              <a:rPr kumimoji="1" lang="ja-JP" altLang="en-US" sz="1200" kern="1200" dirty="0">
                <a:solidFill>
                  <a:schemeClr val="tx1"/>
                </a:solidFill>
                <a:latin typeface="+mn-lt"/>
                <a:ea typeface="+mn-ea"/>
                <a:cs typeface="+mn-cs"/>
              </a:rPr>
              <a:t>事業者が </a:t>
            </a:r>
            <a:r>
              <a:rPr kumimoji="1" lang="en-US" altLang="ja-JP" sz="1200" kern="1200" dirty="0">
                <a:solidFill>
                  <a:schemeClr val="tx1"/>
                </a:solidFill>
                <a:latin typeface="+mn-lt"/>
                <a:ea typeface="+mn-ea"/>
                <a:cs typeface="+mn-cs"/>
              </a:rPr>
              <a:t>10 </a:t>
            </a:r>
            <a:r>
              <a:rPr kumimoji="1" lang="ja-JP" altLang="en-US" sz="1200" kern="1200" dirty="0">
                <a:solidFill>
                  <a:schemeClr val="tx1"/>
                </a:solidFill>
                <a:latin typeface="+mn-lt"/>
                <a:ea typeface="+mn-ea"/>
                <a:cs typeface="+mn-cs"/>
              </a:rPr>
              <a:t>事業者と半数を超えており*</a:t>
            </a:r>
            <a:r>
              <a:rPr kumimoji="1" lang="en-US" altLang="ja-JP" sz="1200" kern="1200" dirty="0">
                <a:solidFill>
                  <a:schemeClr val="tx1"/>
                </a:solidFill>
                <a:latin typeface="+mn-lt"/>
                <a:ea typeface="+mn-ea"/>
                <a:cs typeface="+mn-cs"/>
              </a:rPr>
              <a:t>2</a:t>
            </a:r>
            <a:r>
              <a:rPr kumimoji="1" lang="ja-JP" altLang="en-US" sz="1200" kern="1200" dirty="0">
                <a:solidFill>
                  <a:schemeClr val="tx1"/>
                </a:solidFill>
                <a:latin typeface="+mn-lt"/>
                <a:ea typeface="+mn-ea"/>
                <a:cs typeface="+mn-cs"/>
              </a:rPr>
              <a:t>、極めて厳しい 経営状況が窺える。なお、経営状況については、公民で顕著な差は ないものの、職員一人当たりの人件費については、公営事業者は民 営事業者の約 </a:t>
            </a:r>
            <a:r>
              <a:rPr kumimoji="1" lang="en-US" altLang="ja-JP" sz="1200" kern="1200" dirty="0">
                <a:solidFill>
                  <a:schemeClr val="tx1"/>
                </a:solidFill>
                <a:latin typeface="+mn-lt"/>
                <a:ea typeface="+mn-ea"/>
                <a:cs typeface="+mn-cs"/>
              </a:rPr>
              <a:t>1.3 </a:t>
            </a:r>
            <a:r>
              <a:rPr kumimoji="1" lang="ja-JP" altLang="en-US" sz="1200" kern="1200" dirty="0">
                <a:solidFill>
                  <a:schemeClr val="tx1"/>
                </a:solidFill>
                <a:latin typeface="+mn-lt"/>
                <a:ea typeface="+mn-ea"/>
                <a:cs typeface="+mn-cs"/>
              </a:rPr>
              <a:t>倍となっている。このため、公営事業者において は、人件費の削減努力が一層求められる。</a:t>
            </a:r>
            <a:endParaRPr lang="ja-JP" altLang="en-US" dirty="0"/>
          </a:p>
        </p:txBody>
      </p:sp>
      <p:sp>
        <p:nvSpPr>
          <p:cNvPr id="4" name="スライド番号プレースホルダ 3"/>
          <p:cNvSpPr>
            <a:spLocks noGrp="1"/>
          </p:cNvSpPr>
          <p:nvPr>
            <p:ph type="sldNum" sz="quarter" idx="10"/>
          </p:nvPr>
        </p:nvSpPr>
        <p:spPr/>
        <p:txBody>
          <a:bodyPr/>
          <a:lstStyle/>
          <a:p>
            <a:fld id="{5F2020C6-48FC-F046-A5F8-81AAA36DD452}" type="slidenum">
              <a:rPr lang="ja-JP" altLang="en-US" smtClean="0"/>
              <a:pPr/>
              <a:t>100</a:t>
            </a:fld>
            <a:endParaRPr lang="ja-JP" altLang="en-US"/>
          </a:p>
        </p:txBody>
      </p:sp>
    </p:spTree>
    <p:extLst>
      <p:ext uri="{BB962C8B-B14F-4D97-AF65-F5344CB8AC3E}">
        <p14:creationId xmlns:p14="http://schemas.microsoft.com/office/powerpoint/2010/main" val="3217634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人口が大きければ、補助金の割合が減るということはありません。</a:t>
            </a:r>
          </a:p>
        </p:txBody>
      </p:sp>
      <p:sp>
        <p:nvSpPr>
          <p:cNvPr id="4" name="スライド番号プレースホルダ 3"/>
          <p:cNvSpPr>
            <a:spLocks noGrp="1"/>
          </p:cNvSpPr>
          <p:nvPr>
            <p:ph type="sldNum" sz="quarter" idx="10"/>
          </p:nvPr>
        </p:nvSpPr>
        <p:spPr/>
        <p:txBody>
          <a:bodyPr/>
          <a:lstStyle/>
          <a:p>
            <a:fld id="{5F2020C6-48FC-F046-A5F8-81AAA36DD452}" type="slidenum">
              <a:rPr lang="ja-JP" altLang="en-US" smtClean="0"/>
              <a:pPr/>
              <a:t>103</a:t>
            </a:fld>
            <a:endParaRPr lang="ja-JP" altLang="en-US"/>
          </a:p>
        </p:txBody>
      </p:sp>
    </p:spTree>
    <p:extLst>
      <p:ext uri="{BB962C8B-B14F-4D97-AF65-F5344CB8AC3E}">
        <p14:creationId xmlns:p14="http://schemas.microsoft.com/office/powerpoint/2010/main" val="327081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ポツダム、</a:t>
            </a:r>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7</a:t>
            </a:fld>
            <a:endParaRPr lang="ja-JP" altLang="en-US"/>
          </a:p>
        </p:txBody>
      </p:sp>
    </p:spTree>
    <p:extLst>
      <p:ext uri="{BB962C8B-B14F-4D97-AF65-F5344CB8AC3E}">
        <p14:creationId xmlns:p14="http://schemas.microsoft.com/office/powerpoint/2010/main" val="307504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メクレンブルク・フォアポンメルン、</a:t>
            </a:r>
            <a:r>
              <a:rPr kumimoji="1" lang="ja-JP" altLang="en-US" sz="1200"/>
              <a:t>バーデンヴュルテンベルク、シュレースヴィヒ・ホルシュタイン</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a:p>
          <a:p>
            <a:endParaRPr kumimoji="1" lang="ja-JP" altLang="en-US"/>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15</a:t>
            </a:fld>
            <a:endParaRPr lang="ja-JP" altLang="en-US"/>
          </a:p>
        </p:txBody>
      </p:sp>
    </p:spTree>
    <p:extLst>
      <p:ext uri="{BB962C8B-B14F-4D97-AF65-F5344CB8AC3E}">
        <p14:creationId xmlns:p14="http://schemas.microsoft.com/office/powerpoint/2010/main" val="3459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a:solidFill>
                  <a:schemeClr val="tx1"/>
                </a:solidFill>
                <a:effectLst/>
                <a:latin typeface="+mn-lt"/>
                <a:ea typeface="+mn-ea"/>
                <a:cs typeface="+mn-cs"/>
                <a:hlinkClick r:id="rId3" tooltip="ドイツ連邦共和国基本法"/>
              </a:rPr>
              <a:t>ドイツ連邦共和国基本法</a:t>
            </a:r>
            <a:r>
              <a:rPr kumimoji="1" lang="ja-JP" altLang="en-US" sz="1200" b="0" i="0" kern="1200">
                <a:solidFill>
                  <a:schemeClr val="tx1"/>
                </a:solidFill>
                <a:effectLst/>
                <a:latin typeface="+mn-lt"/>
                <a:ea typeface="+mn-ea"/>
                <a:cs typeface="+mn-cs"/>
              </a:rPr>
              <a:t>において、</a:t>
            </a:r>
            <a:r>
              <a:rPr kumimoji="1" lang="ja-JP" altLang="en-US" sz="1200" b="0" i="0" u="none" strike="noStrike" kern="1200">
                <a:solidFill>
                  <a:schemeClr val="tx1"/>
                </a:solidFill>
                <a:effectLst/>
                <a:latin typeface="+mn-lt"/>
                <a:ea typeface="+mn-ea"/>
                <a:cs typeface="+mn-cs"/>
                <a:hlinkClick r:id="rId4" tooltip="大統領"/>
              </a:rPr>
              <a:t>大統領</a:t>
            </a:r>
            <a:r>
              <a:rPr kumimoji="1" lang="ja-JP" altLang="en-US" sz="1200" b="0" i="0" kern="1200">
                <a:solidFill>
                  <a:schemeClr val="tx1"/>
                </a:solidFill>
                <a:effectLst/>
                <a:latin typeface="+mn-lt"/>
                <a:ea typeface="+mn-ea"/>
                <a:cs typeface="+mn-cs"/>
              </a:rPr>
              <a:t>の権限は「中立的権力（</a:t>
            </a:r>
            <a:r>
              <a:rPr kumimoji="1" lang="en" altLang="ja-JP" sz="1200" b="0" i="0" kern="1200" dirty="0" err="1">
                <a:solidFill>
                  <a:schemeClr val="tx1"/>
                </a:solidFill>
                <a:effectLst/>
                <a:latin typeface="+mn-lt"/>
                <a:ea typeface="+mn-ea"/>
                <a:cs typeface="+mn-cs"/>
              </a:rPr>
              <a:t>pouvoir</a:t>
            </a:r>
            <a:r>
              <a:rPr kumimoji="1" lang="en" altLang="ja-JP" sz="1200" b="0" i="0" kern="1200" dirty="0">
                <a:solidFill>
                  <a:schemeClr val="tx1"/>
                </a:solidFill>
                <a:effectLst/>
                <a:latin typeface="+mn-lt"/>
                <a:ea typeface="+mn-ea"/>
                <a:cs typeface="+mn-cs"/>
              </a:rPr>
              <a:t> </a:t>
            </a:r>
            <a:r>
              <a:rPr kumimoji="1" lang="en" altLang="ja-JP" sz="1200" b="0" i="0" kern="1200" dirty="0" err="1">
                <a:solidFill>
                  <a:schemeClr val="tx1"/>
                </a:solidFill>
                <a:effectLst/>
                <a:latin typeface="+mn-lt"/>
                <a:ea typeface="+mn-ea"/>
                <a:cs typeface="+mn-cs"/>
              </a:rPr>
              <a:t>neutre</a:t>
            </a:r>
            <a:r>
              <a:rPr kumimoji="1" lang="ja-JP" altLang="en" sz="1200" b="0" i="0" kern="120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に留められている。これは、</a:t>
            </a:r>
            <a:r>
              <a:rPr kumimoji="1" lang="ja-JP" altLang="en-US" sz="1200" b="0" i="0" u="none" strike="noStrike" kern="1200">
                <a:solidFill>
                  <a:schemeClr val="tx1"/>
                </a:solidFill>
                <a:effectLst/>
                <a:latin typeface="+mn-lt"/>
                <a:ea typeface="+mn-ea"/>
                <a:cs typeface="+mn-cs"/>
                <a:hlinkClick r:id="rId5" tooltip="ヴァイマル共和政"/>
              </a:rPr>
              <a:t>ヴァイマル共和政</a:t>
            </a:r>
            <a:r>
              <a:rPr kumimoji="1" lang="ja-JP" altLang="en-US" sz="1200" b="0" i="0" kern="1200">
                <a:solidFill>
                  <a:schemeClr val="tx1"/>
                </a:solidFill>
                <a:effectLst/>
                <a:latin typeface="+mn-lt"/>
                <a:ea typeface="+mn-ea"/>
                <a:cs typeface="+mn-cs"/>
              </a:rPr>
              <a:t>下において強大な権限が認められていた</a:t>
            </a:r>
            <a:r>
              <a:rPr kumimoji="1" lang="ja-JP" altLang="en-US" sz="1200" b="0" i="0" u="none" strike="noStrike" kern="1200">
                <a:solidFill>
                  <a:schemeClr val="tx1"/>
                </a:solidFill>
                <a:effectLst/>
                <a:latin typeface="+mn-lt"/>
                <a:ea typeface="+mn-ea"/>
                <a:cs typeface="+mn-cs"/>
                <a:hlinkClick r:id="rId6" tooltip="パウル・フォン・ヒンデンブルク"/>
              </a:rPr>
              <a:t>ヒンデンブルク</a:t>
            </a:r>
            <a:r>
              <a:rPr kumimoji="1" lang="ja-JP" altLang="en-US" sz="1200" b="0" i="0" kern="1200">
                <a:solidFill>
                  <a:schemeClr val="tx1"/>
                </a:solidFill>
                <a:effectLst/>
                <a:latin typeface="+mn-lt"/>
                <a:ea typeface="+mn-ea"/>
                <a:cs typeface="+mn-cs"/>
              </a:rPr>
              <a:t>大統領が内閣を次々に入れ替えた結果、政治が不安定になり、最後には</a:t>
            </a:r>
            <a:r>
              <a:rPr kumimoji="1" lang="ja-JP" altLang="en-US" sz="1200" b="0" i="0" u="none" strike="noStrike" kern="1200">
                <a:solidFill>
                  <a:schemeClr val="tx1"/>
                </a:solidFill>
                <a:effectLst/>
                <a:latin typeface="+mn-lt"/>
                <a:ea typeface="+mn-ea"/>
                <a:cs typeface="+mn-cs"/>
                <a:hlinkClick r:id="rId7" tooltip="国家社会主義ドイツ労働者党"/>
              </a:rPr>
              <a:t>ナチス</a:t>
            </a:r>
            <a:r>
              <a:rPr kumimoji="1" lang="ja-JP" altLang="en-US" sz="1200" b="0" i="0" kern="1200">
                <a:solidFill>
                  <a:schemeClr val="tx1"/>
                </a:solidFill>
                <a:effectLst/>
                <a:latin typeface="+mn-lt"/>
                <a:ea typeface="+mn-ea"/>
                <a:cs typeface="+mn-cs"/>
              </a:rPr>
              <a:t>の</a:t>
            </a:r>
            <a:r>
              <a:rPr kumimoji="1" lang="ja-JP" altLang="en-US" sz="1200" b="0" i="0" u="none" strike="noStrike" kern="1200">
                <a:solidFill>
                  <a:schemeClr val="tx1"/>
                </a:solidFill>
                <a:effectLst/>
                <a:latin typeface="+mn-lt"/>
                <a:ea typeface="+mn-ea"/>
                <a:cs typeface="+mn-cs"/>
                <a:hlinkClick r:id="rId8" tooltip="ナチ党の権力掌握"/>
              </a:rPr>
              <a:t>権力掌握</a:t>
            </a:r>
            <a:r>
              <a:rPr kumimoji="1" lang="ja-JP" altLang="en-US" sz="1200" b="0" i="0" kern="1200">
                <a:solidFill>
                  <a:schemeClr val="tx1"/>
                </a:solidFill>
                <a:effectLst/>
                <a:latin typeface="+mn-lt"/>
                <a:ea typeface="+mn-ea"/>
                <a:cs typeface="+mn-cs"/>
              </a:rPr>
              <a:t>を許してしまった歴史への反省が反映されたものである。</a:t>
            </a:r>
            <a:endParaRPr kumimoji="1" lang="ja-JP" altLang="en-US"/>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40</a:t>
            </a:fld>
            <a:endParaRPr lang="ja-JP" altLang="en-US"/>
          </a:p>
        </p:txBody>
      </p:sp>
    </p:spTree>
    <p:extLst>
      <p:ext uri="{BB962C8B-B14F-4D97-AF65-F5344CB8AC3E}">
        <p14:creationId xmlns:p14="http://schemas.microsoft.com/office/powerpoint/2010/main" val="412448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64</a:t>
            </a:fld>
            <a:endParaRPr lang="ja-JP" altLang="en-US"/>
          </a:p>
        </p:txBody>
      </p:sp>
    </p:spTree>
    <p:extLst>
      <p:ext uri="{BB962C8B-B14F-4D97-AF65-F5344CB8AC3E}">
        <p14:creationId xmlns:p14="http://schemas.microsoft.com/office/powerpoint/2010/main" val="335901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71</a:t>
            </a:fld>
            <a:endParaRPr lang="ja-JP" altLang="en-US"/>
          </a:p>
        </p:txBody>
      </p:sp>
    </p:spTree>
    <p:extLst>
      <p:ext uri="{BB962C8B-B14F-4D97-AF65-F5344CB8AC3E}">
        <p14:creationId xmlns:p14="http://schemas.microsoft.com/office/powerpoint/2010/main" val="974295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① 中国の地方行政区画の一。前漢の武帝のとき一三州がおかれたが，のち次第に細分化され，隋では郡を廃して州に県を統轄させた。中華民国に至り廃止。② 近世以前の日本で，国の通称。「遠州」「紀州」などと用いる。③ </a:t>
            </a:r>
            <a:r>
              <a:rPr kumimoji="1" lang="en-US" altLang="ja-JP" sz="1200" b="0" i="0" kern="1200" dirty="0">
                <a:solidFill>
                  <a:schemeClr val="tx1"/>
                </a:solidFill>
                <a:effectLst/>
                <a:latin typeface="+mn-lt"/>
                <a:ea typeface="+mn-ea"/>
                <a:cs typeface="+mn-cs"/>
              </a:rPr>
              <a:t>〔 </a:t>
            </a:r>
            <a:r>
              <a:rPr kumimoji="1" lang="en" altLang="ja-JP" sz="1200" b="0" i="0" kern="1200" dirty="0">
                <a:solidFill>
                  <a:schemeClr val="tx1"/>
                </a:solidFill>
                <a:effectLst/>
                <a:latin typeface="+mn-lt"/>
                <a:ea typeface="+mn-ea"/>
                <a:cs typeface="+mn-cs"/>
              </a:rPr>
              <a:t>state 〕</a:t>
            </a:r>
            <a:r>
              <a:rPr kumimoji="1" lang="ja-JP" altLang="en-US" sz="1200" b="0" i="0" kern="1200">
                <a:solidFill>
                  <a:schemeClr val="tx1"/>
                </a:solidFill>
                <a:effectLst/>
                <a:latin typeface="+mn-lt"/>
                <a:ea typeface="+mn-ea"/>
                <a:cs typeface="+mn-cs"/>
              </a:rPr>
              <a:t>アメリカオーストラリアなどで，連邦国家を構成する行政区画。</a:t>
            </a:r>
            <a:endParaRPr kumimoji="1" lang="ja-JP" altLang="en-US"/>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72</a:t>
            </a:fld>
            <a:endParaRPr lang="ja-JP" altLang="en-US"/>
          </a:p>
        </p:txBody>
      </p:sp>
    </p:spTree>
    <p:extLst>
      <p:ext uri="{BB962C8B-B14F-4D97-AF65-F5344CB8AC3E}">
        <p14:creationId xmlns:p14="http://schemas.microsoft.com/office/powerpoint/2010/main" val="1794787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a:t>ドイツは協調的連邦主義というのが第二次世界大戦後叫ばれました。協調的連邦主義というのは、アメリカのような連邦と州が完全に独立して対立し合うのでなくて、連邦と州が協調し合うような、協力し合うような、そういう制度をつくろうというふうにしました。そのために税金は共同税にしているわけです。法人税、所得税、付加価値税である売上税、これはすべて州と連邦との共同の税金にしていく。それまでは連邦が間接税をとる。州が直接税をとるというのが、もともとのドイツの税源配分だったんですが、そうではなくて共同税にしてしまう。かつ、課税公権、税金をかける権限というのを州が持っていたんですけれども、それを共同化しようと改めました。</a:t>
            </a:r>
          </a:p>
          <a:p>
            <a:endParaRPr lang="ja-JP" altLang="en-US" dirty="0"/>
          </a:p>
          <a:p>
            <a:endParaRPr lang="ja-JP" altLang="en-US" dirty="0"/>
          </a:p>
        </p:txBody>
      </p:sp>
      <p:sp>
        <p:nvSpPr>
          <p:cNvPr id="4" name="スライド番号プレースホルダ 3"/>
          <p:cNvSpPr>
            <a:spLocks noGrp="1"/>
          </p:cNvSpPr>
          <p:nvPr>
            <p:ph type="sldNum" sz="quarter" idx="10"/>
          </p:nvPr>
        </p:nvSpPr>
        <p:spPr/>
        <p:txBody>
          <a:bodyPr/>
          <a:lstStyle/>
          <a:p>
            <a:fld id="{5F2020C6-48FC-F046-A5F8-81AAA36DD452}" type="slidenum">
              <a:rPr lang="ja-JP" altLang="en-US" smtClean="0"/>
              <a:pPr/>
              <a:t>73</a:t>
            </a:fld>
            <a:endParaRPr lang="ja-JP" altLang="en-US"/>
          </a:p>
        </p:txBody>
      </p:sp>
    </p:spTree>
    <p:extLst>
      <p:ext uri="{BB962C8B-B14F-4D97-AF65-F5344CB8AC3E}">
        <p14:creationId xmlns:p14="http://schemas.microsoft.com/office/powerpoint/2010/main" val="1736225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a:t>競合的立法事項：</a:t>
            </a:r>
            <a:r>
              <a:rPr kumimoji="1" lang="ja-JP" altLang="en-US" sz="1200" kern="1200">
                <a:solidFill>
                  <a:schemeClr val="tx1"/>
                </a:solidFill>
                <a:effectLst/>
                <a:latin typeface="+mn-lt"/>
                <a:ea typeface="+mn-ea"/>
                <a:cs typeface="+mn-cs"/>
              </a:rPr>
              <a:t>民法・刑法・裁判所の構成・裁 判手続・弁護士制度、戸籍、外国人の滞在・居住の権利、引揚者・難民、公的扶助、 戦争損害・補償、鉱工業・エネルギー産業・商業・銀行・証券・保険などの経済法、農林産物の生産促進・輸出入・食糧確保・漁業、土地取引・土地法など連邦と州の 両方が立法権を有し、連邦が連邦法律を制定しない場合に、その限りで州が州法律 を制定することができる事項。 </a:t>
            </a:r>
            <a:endParaRPr lang="ja-JP" alt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ja-JP" altLang="en-US"/>
          </a:p>
          <a:p>
            <a:endParaRPr kumimoji="1" lang="ja-JP" altLang="en-US"/>
          </a:p>
        </p:txBody>
      </p:sp>
      <p:sp>
        <p:nvSpPr>
          <p:cNvPr id="4" name="スライド番号プレースホルダー 3"/>
          <p:cNvSpPr>
            <a:spLocks noGrp="1"/>
          </p:cNvSpPr>
          <p:nvPr>
            <p:ph type="sldNum" sz="quarter" idx="10"/>
          </p:nvPr>
        </p:nvSpPr>
        <p:spPr/>
        <p:txBody>
          <a:bodyPr/>
          <a:lstStyle/>
          <a:p>
            <a:fld id="{5F2020C6-48FC-F046-A5F8-81AAA36DD452}" type="slidenum">
              <a:rPr lang="ja-JP" altLang="en-US" smtClean="0"/>
              <a:pPr/>
              <a:t>74</a:t>
            </a:fld>
            <a:endParaRPr lang="ja-JP" altLang="en-US"/>
          </a:p>
        </p:txBody>
      </p:sp>
    </p:spTree>
    <p:extLst>
      <p:ext uri="{BB962C8B-B14F-4D97-AF65-F5344CB8AC3E}">
        <p14:creationId xmlns:p14="http://schemas.microsoft.com/office/powerpoint/2010/main" val="3895253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660401"/>
            <a:ext cx="7772400" cy="787400"/>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4876800"/>
            <a:ext cx="6400800" cy="762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スライド番号プレースホルダ 5"/>
          <p:cNvSpPr>
            <a:spLocks noGrp="1"/>
          </p:cNvSpPr>
          <p:nvPr>
            <p:ph type="sldNum" sz="quarter" idx="10"/>
          </p:nvPr>
        </p:nvSpPr>
        <p:spPr/>
        <p:txBody>
          <a:bodyPr/>
          <a:lstStyle>
            <a:lvl1pPr>
              <a:defRPr/>
            </a:lvl1pPr>
          </a:lstStyle>
          <a:p>
            <a:fld id="{537E3E20-4407-074F-96B8-0E78DF788C28}" type="slidenum">
              <a:rPr lang="ja-JP" altLang="en-US"/>
              <a:pPr/>
              <a:t>‹#›</a:t>
            </a:fld>
            <a:endParaRPr lang="ja-JP" altLang="en-US"/>
          </a:p>
        </p:txBody>
      </p:sp>
    </p:spTree>
    <p:extLst>
      <p:ext uri="{BB962C8B-B14F-4D97-AF65-F5344CB8AC3E}">
        <p14:creationId xmlns:p14="http://schemas.microsoft.com/office/powerpoint/2010/main" val="66987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2AF5179F-F7FB-8F4F-A5DA-A853786183B8}" type="datetime1">
              <a:rPr lang="ja-JP" altLang="en-US"/>
              <a:pPr/>
              <a:t>2018/8/26</a:t>
            </a:fld>
            <a:endParaRPr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C82FE291-1F16-344C-8F54-E3CAA42C5C54}" type="slidenum">
              <a:rPr lang="ja-JP" altLang="en-US"/>
              <a:pPr/>
              <a:t>‹#›</a:t>
            </a:fld>
            <a:endParaRPr lang="ja-JP" altLang="en-US"/>
          </a:p>
        </p:txBody>
      </p:sp>
    </p:spTree>
    <p:extLst>
      <p:ext uri="{BB962C8B-B14F-4D97-AF65-F5344CB8AC3E}">
        <p14:creationId xmlns:p14="http://schemas.microsoft.com/office/powerpoint/2010/main" val="280880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C3B4F6E7-EFD2-4A42-9F03-890204317C9F}" type="datetime1">
              <a:rPr lang="ja-JP" altLang="en-US"/>
              <a:pPr/>
              <a:t>2018/8/26</a:t>
            </a:fld>
            <a:endParaRPr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02333D1A-484F-C449-A5AF-FB0D9251D4BD}" type="slidenum">
              <a:rPr lang="ja-JP" altLang="en-US"/>
              <a:pPr/>
              <a:t>‹#›</a:t>
            </a:fld>
            <a:endParaRPr lang="ja-JP" altLang="en-US"/>
          </a:p>
        </p:txBody>
      </p:sp>
    </p:spTree>
    <p:extLst>
      <p:ext uri="{BB962C8B-B14F-4D97-AF65-F5344CB8AC3E}">
        <p14:creationId xmlns:p14="http://schemas.microsoft.com/office/powerpoint/2010/main" val="122512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タイトル付きの図">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429001" y="450850"/>
            <a:ext cx="4922184" cy="4611688"/>
          </a:xfrm>
          <a:prstGeom prst="roundRect">
            <a:avLst>
              <a:gd name="adj" fmla="val 3826"/>
            </a:avLst>
          </a:prstGeom>
          <a:noFill/>
        </p:spPr>
        <p:txBody>
          <a:bodyPr/>
          <a:lstStyle>
            <a:lvl1pPr>
              <a:buNone/>
              <a:defRPr/>
            </a:lvl1pPr>
          </a:lstStyle>
          <a:p>
            <a:r>
              <a:rPr lang="ja-JP" altLang="en-US"/>
              <a:t>プレースホルダーまでドラッグするかアイコンをクリックして図を追加</a:t>
            </a:r>
            <a:endParaRPr/>
          </a:p>
        </p:txBody>
      </p:sp>
      <p:sp>
        <p:nvSpPr>
          <p:cNvPr id="2" name="Title 1"/>
          <p:cNvSpPr>
            <a:spLocks noGrp="1"/>
          </p:cNvSpPr>
          <p:nvPr>
            <p:ph type="title"/>
          </p:nvPr>
        </p:nvSpPr>
        <p:spPr>
          <a:xfrm>
            <a:off x="3426758" y="5069541"/>
            <a:ext cx="4924425" cy="662519"/>
          </a:xfrm>
        </p:spPr>
        <p:txBody>
          <a:bodyPr anchor="b"/>
          <a:lstStyle>
            <a:lvl1pPr algn="l">
              <a:defRPr sz="1800" b="0"/>
            </a:lvl1pPr>
          </a:lstStyle>
          <a:p>
            <a:r>
              <a:rPr lang="ja-JP" altLang="en-US"/>
              <a:t>マスター タイトルの書式設定</a:t>
            </a:r>
            <a:endParaRPr/>
          </a:p>
        </p:txBody>
      </p:sp>
      <p:sp>
        <p:nvSpPr>
          <p:cNvPr id="4" name="Text Placeholder 3"/>
          <p:cNvSpPr>
            <a:spLocks noGrp="1"/>
          </p:cNvSpPr>
          <p:nvPr>
            <p:ph type="body" sz="half" idx="2"/>
          </p:nvPr>
        </p:nvSpPr>
        <p:spPr>
          <a:xfrm>
            <a:off x="3426759" y="5732060"/>
            <a:ext cx="4924425"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6553200" y="6356350"/>
            <a:ext cx="2133600" cy="365125"/>
          </a:xfrm>
          <a:prstGeom prst="rect">
            <a:avLst/>
          </a:prstGeom>
        </p:spPr>
        <p:txBody>
          <a:bodyPr/>
          <a:lstStyle/>
          <a:p>
            <a:fld id="{A2F0292D-1797-49A5-8D2D-8D50C72EF3CC}" type="datetimeFigureOut">
              <a:rPr lang="en-US" altLang="ja-JP" smtClean="0"/>
              <a:pPr/>
              <a:t>8/26/18</a:t>
            </a:fld>
            <a:endParaRPr lang="en-US"/>
          </a:p>
        </p:txBody>
      </p:sp>
      <p:sp>
        <p:nvSpPr>
          <p:cNvPr id="6" name="Footer Placeholder 5"/>
          <p:cNvSpPr>
            <a:spLocks noGrp="1"/>
          </p:cNvSpPr>
          <p:nvPr>
            <p:ph type="ftr" sz="quarter" idx="11"/>
          </p:nvPr>
        </p:nvSpPr>
        <p:spPr>
          <a:xfrm>
            <a:off x="457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0" y="381000"/>
            <a:ext cx="7772400" cy="1143000"/>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685800" y="1981200"/>
            <a:ext cx="7772400" cy="4114800"/>
          </a:xfrm>
        </p:spPr>
        <p:txBody>
          <a:bodyPr/>
          <a:lstStyle/>
          <a:p>
            <a:pPr lvl="0"/>
            <a:endParaRPr lang="ja-JP" altLang="en-US" noProof="0"/>
          </a:p>
        </p:txBody>
      </p:sp>
      <p:sp>
        <p:nvSpPr>
          <p:cNvPr id="4"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endParaRPr lang="en-US" altLang="ja-JP"/>
          </a:p>
        </p:txBody>
      </p:sp>
      <p:sp>
        <p:nvSpPr>
          <p:cNvPr id="5"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0192562-486B-0C44-BFD5-8AA5F34B62A3}"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71ED1E67-FFBE-3E42-995A-59D532FF7079}" type="datetime1">
              <a:rPr lang="ja-JP" altLang="en-US"/>
              <a:pPr/>
              <a:t>2018/8/26</a:t>
            </a:fld>
            <a:endParaRPr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7B50BB6E-01D6-3A4F-91E5-FCAED5919DDD}" type="slidenum">
              <a:rPr lang="ja-JP" altLang="en-US"/>
              <a:pPr/>
              <a:t>‹#›</a:t>
            </a:fld>
            <a:endParaRPr lang="ja-JP" altLang="en-US"/>
          </a:p>
        </p:txBody>
      </p:sp>
    </p:spTree>
    <p:extLst>
      <p:ext uri="{BB962C8B-B14F-4D97-AF65-F5344CB8AC3E}">
        <p14:creationId xmlns:p14="http://schemas.microsoft.com/office/powerpoint/2010/main" val="175167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D9282F7A-7A08-CC4E-9679-EC62CC4193E2}" type="datetime1">
              <a:rPr lang="ja-JP" altLang="en-US"/>
              <a:pPr/>
              <a:t>2018/8/26</a:t>
            </a:fld>
            <a:endParaRPr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FA4DC257-B3CB-714B-926D-D419008AB83E}" type="slidenum">
              <a:rPr lang="ja-JP" altLang="en-US"/>
              <a:pPr/>
              <a:t>‹#›</a:t>
            </a:fld>
            <a:endParaRPr lang="ja-JP" altLang="en-US"/>
          </a:p>
        </p:txBody>
      </p:sp>
    </p:spTree>
    <p:extLst>
      <p:ext uri="{BB962C8B-B14F-4D97-AF65-F5344CB8AC3E}">
        <p14:creationId xmlns:p14="http://schemas.microsoft.com/office/powerpoint/2010/main" val="2995347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D97A3C3E-D4E5-2346-9E74-EA5AB27372CB}" type="datetime1">
              <a:rPr lang="ja-JP" altLang="en-US"/>
              <a:pPr/>
              <a:t>2018/8/26</a:t>
            </a:fld>
            <a:endParaRPr lang="ja-JP" altLang="en-US"/>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7" name="スライド番号プレースホルダ 6"/>
          <p:cNvSpPr>
            <a:spLocks noGrp="1"/>
          </p:cNvSpPr>
          <p:nvPr>
            <p:ph type="sldNum" sz="quarter" idx="12"/>
          </p:nvPr>
        </p:nvSpPr>
        <p:spPr/>
        <p:txBody>
          <a:bodyPr/>
          <a:lstStyle>
            <a:lvl1pPr>
              <a:defRPr/>
            </a:lvl1pPr>
          </a:lstStyle>
          <a:p>
            <a:fld id="{2D983A58-45D5-C241-9B16-6954E94553DF}" type="slidenum">
              <a:rPr lang="ja-JP" altLang="en-US"/>
              <a:pPr/>
              <a:t>‹#›</a:t>
            </a:fld>
            <a:endParaRPr lang="ja-JP" altLang="en-US"/>
          </a:p>
        </p:txBody>
      </p:sp>
    </p:spTree>
    <p:extLst>
      <p:ext uri="{BB962C8B-B14F-4D97-AF65-F5344CB8AC3E}">
        <p14:creationId xmlns:p14="http://schemas.microsoft.com/office/powerpoint/2010/main" val="212202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80055FEF-03AE-3748-A798-2FED194B3AC7}" type="datetime1">
              <a:rPr lang="ja-JP" altLang="en-US"/>
              <a:pPr/>
              <a:t>2018/8/26</a:t>
            </a:fld>
            <a:endParaRPr lang="ja-JP" altLang="en-US"/>
          </a:p>
        </p:txBody>
      </p:sp>
      <p:sp>
        <p:nvSpPr>
          <p:cNvPr id="8" name="フッター プレースホルダ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9" name="スライド番号プレースホルダ 8"/>
          <p:cNvSpPr>
            <a:spLocks noGrp="1"/>
          </p:cNvSpPr>
          <p:nvPr>
            <p:ph type="sldNum" sz="quarter" idx="12"/>
          </p:nvPr>
        </p:nvSpPr>
        <p:spPr/>
        <p:txBody>
          <a:bodyPr/>
          <a:lstStyle>
            <a:lvl1pPr>
              <a:defRPr/>
            </a:lvl1pPr>
          </a:lstStyle>
          <a:p>
            <a:fld id="{275CE167-9565-FB42-B4A6-E75DF4C56017}" type="slidenum">
              <a:rPr lang="ja-JP" altLang="en-US"/>
              <a:pPr/>
              <a:t>‹#›</a:t>
            </a:fld>
            <a:endParaRPr lang="ja-JP" altLang="en-US"/>
          </a:p>
        </p:txBody>
      </p:sp>
    </p:spTree>
    <p:extLst>
      <p:ext uri="{BB962C8B-B14F-4D97-AF65-F5344CB8AC3E}">
        <p14:creationId xmlns:p14="http://schemas.microsoft.com/office/powerpoint/2010/main" val="3500592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9223B5EB-0905-2145-9099-119DA97DB1D0}" type="datetime1">
              <a:rPr lang="ja-JP" altLang="en-US"/>
              <a:pPr/>
              <a:t>2018/8/26</a:t>
            </a:fld>
            <a:endParaRPr lang="ja-JP" altLang="en-US"/>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5" name="スライド番号プレースホルダ 4"/>
          <p:cNvSpPr>
            <a:spLocks noGrp="1"/>
          </p:cNvSpPr>
          <p:nvPr>
            <p:ph type="sldNum" sz="quarter" idx="12"/>
          </p:nvPr>
        </p:nvSpPr>
        <p:spPr/>
        <p:txBody>
          <a:bodyPr/>
          <a:lstStyle>
            <a:lvl1pPr>
              <a:defRPr/>
            </a:lvl1pPr>
          </a:lstStyle>
          <a:p>
            <a:fld id="{4B414E56-939F-484E-B077-1A81AB8E444D}" type="slidenum">
              <a:rPr lang="ja-JP" altLang="en-US"/>
              <a:pPr/>
              <a:t>‹#›</a:t>
            </a:fld>
            <a:endParaRPr lang="ja-JP" altLang="en-US"/>
          </a:p>
        </p:txBody>
      </p:sp>
    </p:spTree>
    <p:extLst>
      <p:ext uri="{BB962C8B-B14F-4D97-AF65-F5344CB8AC3E}">
        <p14:creationId xmlns:p14="http://schemas.microsoft.com/office/powerpoint/2010/main" val="4053786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BB997492-CBA5-A243-A9AB-0AE6BBA80736}" type="datetime1">
              <a:rPr lang="ja-JP" altLang="en-US"/>
              <a:pPr/>
              <a:t>2018/8/26</a:t>
            </a:fld>
            <a:endParaRPr lang="ja-JP" altLang="en-US"/>
          </a:p>
        </p:txBody>
      </p:sp>
      <p:sp>
        <p:nvSpPr>
          <p:cNvPr id="3" name="フッター プレースホルダ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4" name="スライド番号プレースホルダ 3"/>
          <p:cNvSpPr>
            <a:spLocks noGrp="1"/>
          </p:cNvSpPr>
          <p:nvPr>
            <p:ph type="sldNum" sz="quarter" idx="12"/>
          </p:nvPr>
        </p:nvSpPr>
        <p:spPr/>
        <p:txBody>
          <a:bodyPr/>
          <a:lstStyle>
            <a:lvl1pPr>
              <a:defRPr/>
            </a:lvl1pPr>
          </a:lstStyle>
          <a:p>
            <a:fld id="{58E3AAD5-28E8-EB4F-984D-973EDF7E87F1}" type="slidenum">
              <a:rPr lang="ja-JP" altLang="en-US"/>
              <a:pPr/>
              <a:t>‹#›</a:t>
            </a:fld>
            <a:endParaRPr lang="ja-JP" altLang="en-US"/>
          </a:p>
        </p:txBody>
      </p:sp>
    </p:spTree>
    <p:extLst>
      <p:ext uri="{BB962C8B-B14F-4D97-AF65-F5344CB8AC3E}">
        <p14:creationId xmlns:p14="http://schemas.microsoft.com/office/powerpoint/2010/main" val="406544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BF3AA500-C8A8-FA4B-A6A1-075949C289CB}" type="datetime1">
              <a:rPr lang="ja-JP" altLang="en-US"/>
              <a:pPr/>
              <a:t>2018/8/26</a:t>
            </a:fld>
            <a:endParaRPr lang="ja-JP" altLang="en-US"/>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7" name="スライド番号プレースホルダ 6"/>
          <p:cNvSpPr>
            <a:spLocks noGrp="1"/>
          </p:cNvSpPr>
          <p:nvPr>
            <p:ph type="sldNum" sz="quarter" idx="12"/>
          </p:nvPr>
        </p:nvSpPr>
        <p:spPr/>
        <p:txBody>
          <a:bodyPr/>
          <a:lstStyle>
            <a:lvl1pPr>
              <a:defRPr/>
            </a:lvl1pPr>
          </a:lstStyle>
          <a:p>
            <a:fld id="{880B176B-8F71-2F4F-A77F-76C0528C8107}" type="slidenum">
              <a:rPr lang="ja-JP" altLang="en-US"/>
              <a:pPr/>
              <a:t>‹#›</a:t>
            </a:fld>
            <a:endParaRPr lang="ja-JP" altLang="en-US"/>
          </a:p>
        </p:txBody>
      </p:sp>
    </p:spTree>
    <p:extLst>
      <p:ext uri="{BB962C8B-B14F-4D97-AF65-F5344CB8AC3E}">
        <p14:creationId xmlns:p14="http://schemas.microsoft.com/office/powerpoint/2010/main" val="294578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プレースホルダーまでドラッグするかアイコンをクリックして図を追加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fld id="{A2B4FE74-EAE8-924B-869B-118BBE088EA0}" type="datetime1">
              <a:rPr lang="ja-JP" altLang="en-US"/>
              <a:pPr/>
              <a:t>2018/8/26</a:t>
            </a:fld>
            <a:endParaRPr lang="ja-JP" altLang="en-US"/>
          </a:p>
        </p:txBody>
      </p:sp>
      <p:sp>
        <p:nvSpPr>
          <p:cNvPr id="6" name="フッター プレースホルダ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endParaRPr lang="ja-JP" altLang="en-US"/>
          </a:p>
        </p:txBody>
      </p:sp>
      <p:sp>
        <p:nvSpPr>
          <p:cNvPr id="7" name="スライド番号プレースホルダ 6"/>
          <p:cNvSpPr>
            <a:spLocks noGrp="1"/>
          </p:cNvSpPr>
          <p:nvPr>
            <p:ph type="sldNum" sz="quarter" idx="12"/>
          </p:nvPr>
        </p:nvSpPr>
        <p:spPr/>
        <p:txBody>
          <a:bodyPr/>
          <a:lstStyle>
            <a:lvl1pPr>
              <a:defRPr/>
            </a:lvl1pPr>
          </a:lstStyle>
          <a:p>
            <a:fld id="{14A6C80D-401D-C548-A504-248E68E25540}" type="slidenum">
              <a:rPr lang="ja-JP" altLang="en-US"/>
              <a:pPr/>
              <a:t>‹#›</a:t>
            </a:fld>
            <a:endParaRPr lang="ja-JP" altLang="en-US"/>
          </a:p>
        </p:txBody>
      </p:sp>
    </p:spTree>
    <p:extLst>
      <p:ext uri="{BB962C8B-B14F-4D97-AF65-F5344CB8AC3E}">
        <p14:creationId xmlns:p14="http://schemas.microsoft.com/office/powerpoint/2010/main" val="197208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1066800" y="395288"/>
            <a:ext cx="7620000" cy="48736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1066800" y="1143000"/>
            <a:ext cx="7620000" cy="41910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 5"/>
          <p:cNvSpPr>
            <a:spLocks noGrp="1"/>
          </p:cNvSpPr>
          <p:nvPr>
            <p:ph type="sldNum" sz="quarter" idx="4"/>
          </p:nvPr>
        </p:nvSpPr>
        <p:spPr>
          <a:xfrm>
            <a:off x="0" y="6324600"/>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C76BC6AA-60B4-4145-AF30-7BD2B170D084}" type="slidenum">
              <a:rPr lang="ja-JP" altLang="en-US"/>
              <a:pPr/>
              <a:t>‹#›</a:t>
            </a:fld>
            <a:endParaRPr lang="ja-JP" altLang="en-US"/>
          </a:p>
        </p:txBody>
      </p:sp>
      <p:pic>
        <p:nvPicPr>
          <p:cNvPr id="1029" name="図 6" descr="LOGOLIBERTY.eps"/>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9400" y="5905500"/>
            <a:ext cx="2336800" cy="9525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 name="正方形/長方形 7"/>
          <p:cNvSpPr/>
          <p:nvPr/>
        </p:nvSpPr>
        <p:spPr>
          <a:xfrm>
            <a:off x="0" y="6096000"/>
            <a:ext cx="6248400" cy="762000"/>
          </a:xfrm>
          <a:prstGeom prst="rect">
            <a:avLst/>
          </a:prstGeom>
          <a:solidFill>
            <a:srgbClr val="4295B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latin typeface="Calibri" charset="0"/>
              <a:ea typeface="ＭＳ Ｐゴシック" charset="0"/>
              <a:cs typeface="ＭＳ Ｐゴシック" charset="0"/>
            </a:endParaRPr>
          </a:p>
        </p:txBody>
      </p:sp>
      <p:sp>
        <p:nvSpPr>
          <p:cNvPr id="9" name="正方形/長方形 8"/>
          <p:cNvSpPr/>
          <p:nvPr/>
        </p:nvSpPr>
        <p:spPr>
          <a:xfrm>
            <a:off x="0" y="0"/>
            <a:ext cx="7848600" cy="46038"/>
          </a:xfrm>
          <a:prstGeom prst="rect">
            <a:avLst/>
          </a:prstGeom>
          <a:solidFill>
            <a:srgbClr val="4295B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ja-JP" altLang="en-US">
              <a:solidFill>
                <a:srgbClr val="FFFFFF"/>
              </a:solidFill>
              <a:latin typeface="Calibri" charset="0"/>
              <a:ea typeface="ＭＳ Ｐゴシック" charset="0"/>
              <a:cs typeface="ＭＳ Ｐゴシック" charset="0"/>
            </a:endParaRPr>
          </a:p>
        </p:txBody>
      </p:sp>
      <p:pic>
        <p:nvPicPr>
          <p:cNvPr id="1032" name="図 9" descr="habilogo.eps"/>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0963" y="76200"/>
            <a:ext cx="833437" cy="3857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fontAlgn="base" hangingPunct="1">
        <a:spcBef>
          <a:spcPct val="0"/>
        </a:spcBef>
        <a:spcAft>
          <a:spcPct val="0"/>
        </a:spcAft>
        <a:defRPr kumimoji="1" sz="2800" kern="1200">
          <a:solidFill>
            <a:schemeClr val="tx1"/>
          </a:solidFill>
          <a:latin typeface="+mj-lt"/>
          <a:ea typeface="小塚ゴシック Pro H"/>
          <a:cs typeface="小塚ゴシック Pro H" charset="0"/>
        </a:defRPr>
      </a:lvl1pPr>
      <a:lvl2pPr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2pPr>
      <a:lvl3pPr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3pPr>
      <a:lvl4pPr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4pPr>
      <a:lvl5pPr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5pPr>
      <a:lvl6pPr marL="457200"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6pPr>
      <a:lvl7pPr marL="914400"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7pPr>
      <a:lvl8pPr marL="1371600"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8pPr>
      <a:lvl9pPr marL="1828800" algn="ctr" defTabSz="457200" rtl="0" eaLnBrk="1" fontAlgn="base" hangingPunct="1">
        <a:spcBef>
          <a:spcPct val="0"/>
        </a:spcBef>
        <a:spcAft>
          <a:spcPct val="0"/>
        </a:spcAft>
        <a:defRPr kumimoji="1" sz="2800">
          <a:solidFill>
            <a:schemeClr val="tx1"/>
          </a:solidFill>
          <a:latin typeface="Calibri" charset="0"/>
          <a:ea typeface="小塚ゴシック Pro H" charset="0"/>
          <a:cs typeface="小塚ゴシック Pro H" charset="0"/>
        </a:defRPr>
      </a:lvl9pPr>
    </p:titleStyle>
    <p:bodyStyle>
      <a:lvl1pPr marL="342900" indent="-342900" algn="l" defTabSz="457200" rtl="0" eaLnBrk="1" fontAlgn="base" hangingPunct="1">
        <a:spcBef>
          <a:spcPct val="20000"/>
        </a:spcBef>
        <a:spcAft>
          <a:spcPct val="0"/>
        </a:spcAft>
        <a:buFont typeface="Arial" charset="0"/>
        <a:buChar char="•"/>
        <a:defRPr kumimoji="1" sz="2400" kern="1200">
          <a:solidFill>
            <a:schemeClr val="tx1"/>
          </a:solidFill>
          <a:latin typeface="+mn-lt"/>
          <a:ea typeface="小塚明朝 Pr6N H"/>
          <a:cs typeface="小塚明朝 Pr6N H" charset="0"/>
        </a:defRPr>
      </a:lvl1pPr>
      <a:lvl2pPr marL="742950" indent="-285750" algn="l" defTabSz="457200" rtl="0" eaLnBrk="1" fontAlgn="base" hangingPunct="1">
        <a:spcBef>
          <a:spcPct val="20000"/>
        </a:spcBef>
        <a:spcAft>
          <a:spcPct val="0"/>
        </a:spcAft>
        <a:buFont typeface="Arial" charset="0"/>
        <a:buChar char="–"/>
        <a:defRPr kumimoji="1" sz="2000" kern="1200">
          <a:solidFill>
            <a:schemeClr val="tx1"/>
          </a:solidFill>
          <a:latin typeface="+mn-lt"/>
          <a:ea typeface="小塚明朝 Pr6N H"/>
          <a:cs typeface="小塚明朝 Pr6N H" charset="0"/>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小塚明朝 Pr6N H"/>
          <a:cs typeface="小塚明朝 Pr6N H" charset="0"/>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小塚明朝 Pr6N H"/>
          <a:cs typeface="小塚明朝 Pr6N H" charset="0"/>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小塚明朝 Pr6N H"/>
          <a:cs typeface="小塚明朝 Pr6N H" charset="0"/>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emf"/><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file://localhost/Users/Hattori/Music/iTunes/iTunes%20Music/Compilations/NHK%E5%90%8D%E6%9B%B2%E3%82%A2%E3%83%AB%E3%83%8F%E3%82%99%E3%83%A0%E3%80%8C%E3%83%98%E3%82%99%E3%83%BC%E3%83%88%E3%83%BC%E3%83%98%E3%82%99%E3%83%B3%20vol.2%E3%80%8D-%20EP/06%20%E6%9C%88%E5%85%89%E3%81%AE%E6%9B%B2%20(%E3%83%98%E3%82%99%E3%83%BC%E3%83%88%E3%83%BC%E3%83%98%E3%82%99%E3%83%B3).m4p" TargetMode="External"/><Relationship Id="rId1" Type="http://schemas.microsoft.com/office/2007/relationships/media" Target="file://localhost/Users/Hattori/Music/iTunes/iTunes%20Music/Compilations/NHK%E5%90%8D%E6%9B%B2%E3%82%A2%E3%83%AB%E3%83%8F%E3%82%99%E3%83%A0%E3%80%8C%E3%83%98%E3%82%99%E3%83%BC%E3%83%88%E3%83%BC%E3%83%98%E3%82%99%E3%83%B3%20vol.2%E3%80%8D-%20EP/06%20%E6%9C%88%E5%85%89%E3%81%AE%E6%9B%B2%20(%E3%83%98%E3%82%99%E3%83%BC%E3%83%88%E3%83%BC%E3%83%98%E3%82%99%E3%83%B3).m4p"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5.xml"/></Relationships>
</file>

<file path=ppt/slides/_rels/slide6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1.jpeg"/><Relationship Id="rId2" Type="http://schemas.openxmlformats.org/officeDocument/2006/relationships/image" Target="../media/image65.png"/><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83023" y="1196753"/>
            <a:ext cx="7603759" cy="1460878"/>
          </a:xfrm>
        </p:spPr>
        <p:txBody>
          <a:bodyPr/>
          <a:lstStyle/>
          <a:p>
            <a:r>
              <a:rPr kumimoji="1" lang="ja-JP" altLang="en-US"/>
              <a:t>ドイツ</a:t>
            </a:r>
            <a:r>
              <a:rPr lang="ja-JP" altLang="en-US"/>
              <a:t>事情（歴史・文化・政治もろもろ）</a:t>
            </a:r>
            <a:endParaRPr kumimoji="1" lang="ja-JP" altLang="en-US" dirty="0"/>
          </a:p>
        </p:txBody>
      </p:sp>
      <p:sp>
        <p:nvSpPr>
          <p:cNvPr id="3" name="サブタイトル 2"/>
          <p:cNvSpPr>
            <a:spLocks noGrp="1"/>
          </p:cNvSpPr>
          <p:nvPr>
            <p:ph type="body" idx="1"/>
          </p:nvPr>
        </p:nvSpPr>
        <p:spPr>
          <a:xfrm>
            <a:off x="6444207" y="3352800"/>
            <a:ext cx="2495147" cy="517140"/>
          </a:xfrm>
        </p:spPr>
        <p:txBody>
          <a:bodyPr/>
          <a:lstStyle/>
          <a:p>
            <a:r>
              <a:rPr lang="ja-JP" altLang="en-US"/>
              <a:t>龍谷</a:t>
            </a:r>
            <a:r>
              <a:rPr kumimoji="1" lang="ja-JP" altLang="en-US"/>
              <a:t>大学　服部圭郎</a:t>
            </a:r>
            <a:endParaRPr kumimoji="1" lang="ja-JP" altLang="en-US" dirty="0"/>
          </a:p>
        </p:txBody>
      </p:sp>
      <p:pic>
        <p:nvPicPr>
          <p:cNvPr id="6" name="図 5" descr="IMG_055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1384" y="3969066"/>
            <a:ext cx="2787971" cy="1858647"/>
          </a:xfrm>
          <a:prstGeom prst="rect">
            <a:avLst/>
          </a:prstGeom>
        </p:spPr>
      </p:pic>
      <p:pic>
        <p:nvPicPr>
          <p:cNvPr id="8" name="図 7">
            <a:extLst>
              <a:ext uri="{FF2B5EF4-FFF2-40B4-BE49-F238E27FC236}">
                <a16:creationId xmlns:a16="http://schemas.microsoft.com/office/drawing/2014/main" id="{E5DDDC55-E468-9C4C-95D3-1E9DA95D33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093" y="3969065"/>
            <a:ext cx="2850139" cy="1900093"/>
          </a:xfrm>
          <a:prstGeom prst="rect">
            <a:avLst/>
          </a:prstGeom>
        </p:spPr>
      </p:pic>
      <p:pic>
        <p:nvPicPr>
          <p:cNvPr id="10" name="図 9">
            <a:extLst>
              <a:ext uri="{FF2B5EF4-FFF2-40B4-BE49-F238E27FC236}">
                <a16:creationId xmlns:a16="http://schemas.microsoft.com/office/drawing/2014/main" id="{6294EFF2-CDAD-1A42-AD6B-FD3E1FBB36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9008" y="3970091"/>
            <a:ext cx="2848600" cy="1899067"/>
          </a:xfrm>
          <a:prstGeom prst="rect">
            <a:avLst/>
          </a:prstGeom>
        </p:spPr>
      </p:pic>
    </p:spTree>
    <p:extLst>
      <p:ext uri="{BB962C8B-B14F-4D97-AF65-F5344CB8AC3E}">
        <p14:creationId xmlns:p14="http://schemas.microsoft.com/office/powerpoint/2010/main" val="177542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5C6B93-FFCE-014A-AD25-6C708214A94A}"/>
              </a:ext>
            </a:extLst>
          </p:cNvPr>
          <p:cNvSpPr>
            <a:spLocks noGrp="1"/>
          </p:cNvSpPr>
          <p:nvPr>
            <p:ph type="title"/>
          </p:nvPr>
        </p:nvSpPr>
        <p:spPr/>
        <p:txBody>
          <a:bodyPr/>
          <a:lstStyle/>
          <a:p>
            <a:r>
              <a:rPr kumimoji="1" lang="ja-JP" altLang="en-US"/>
              <a:t>ドイツの地勢</a:t>
            </a:r>
          </a:p>
        </p:txBody>
      </p:sp>
      <p:pic>
        <p:nvPicPr>
          <p:cNvPr id="3" name="図 2">
            <a:extLst>
              <a:ext uri="{FF2B5EF4-FFF2-40B4-BE49-F238E27FC236}">
                <a16:creationId xmlns:a16="http://schemas.microsoft.com/office/drawing/2014/main" id="{584FA556-24CF-084C-A61A-505445196166}"/>
              </a:ext>
            </a:extLst>
          </p:cNvPr>
          <p:cNvPicPr>
            <a:picLocks noChangeAspect="1"/>
          </p:cNvPicPr>
          <p:nvPr/>
        </p:nvPicPr>
        <p:blipFill>
          <a:blip r:embed="rId2"/>
          <a:stretch>
            <a:fillRect/>
          </a:stretch>
        </p:blipFill>
        <p:spPr>
          <a:xfrm>
            <a:off x="1066800" y="1124744"/>
            <a:ext cx="3292406" cy="4769768"/>
          </a:xfrm>
          <a:prstGeom prst="rect">
            <a:avLst/>
          </a:prstGeom>
        </p:spPr>
      </p:pic>
      <p:sp>
        <p:nvSpPr>
          <p:cNvPr id="8" name="テキスト ボックス 7">
            <a:extLst>
              <a:ext uri="{FF2B5EF4-FFF2-40B4-BE49-F238E27FC236}">
                <a16:creationId xmlns:a16="http://schemas.microsoft.com/office/drawing/2014/main" id="{D4334457-B341-284A-9659-D6B8B23DC604}"/>
              </a:ext>
            </a:extLst>
          </p:cNvPr>
          <p:cNvSpPr txBox="1"/>
          <p:nvPr/>
        </p:nvSpPr>
        <p:spPr>
          <a:xfrm>
            <a:off x="7811852" y="3959600"/>
            <a:ext cx="1080120" cy="369332"/>
          </a:xfrm>
          <a:prstGeom prst="rect">
            <a:avLst/>
          </a:prstGeom>
          <a:noFill/>
        </p:spPr>
        <p:txBody>
          <a:bodyPr wrap="square" rtlCol="0">
            <a:spAutoFit/>
          </a:bodyPr>
          <a:lstStyle/>
          <a:p>
            <a:r>
              <a:rPr kumimoji="1" lang="ja-JP" altLang="en-US"/>
              <a:t>エルベ川</a:t>
            </a:r>
          </a:p>
        </p:txBody>
      </p:sp>
      <p:pic>
        <p:nvPicPr>
          <p:cNvPr id="5" name="図 4">
            <a:extLst>
              <a:ext uri="{FF2B5EF4-FFF2-40B4-BE49-F238E27FC236}">
                <a16:creationId xmlns:a16="http://schemas.microsoft.com/office/drawing/2014/main" id="{E9CFC36F-E209-814A-9595-D758FA4B3E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7700" y="1124744"/>
            <a:ext cx="4252284" cy="2834856"/>
          </a:xfrm>
          <a:prstGeom prst="rect">
            <a:avLst/>
          </a:prstGeom>
        </p:spPr>
      </p:pic>
      <p:sp>
        <p:nvSpPr>
          <p:cNvPr id="4" name="フリーフォーム 3">
            <a:extLst>
              <a:ext uri="{FF2B5EF4-FFF2-40B4-BE49-F238E27FC236}">
                <a16:creationId xmlns:a16="http://schemas.microsoft.com/office/drawing/2014/main" id="{39F52C22-3A8C-C64A-B1B5-61EF2E96A38B}"/>
              </a:ext>
            </a:extLst>
          </p:cNvPr>
          <p:cNvSpPr/>
          <p:nvPr/>
        </p:nvSpPr>
        <p:spPr>
          <a:xfrm>
            <a:off x="2492347" y="2128205"/>
            <a:ext cx="1602223" cy="1804524"/>
          </a:xfrm>
          <a:custGeom>
            <a:avLst/>
            <a:gdLst>
              <a:gd name="connsiteX0" fmla="*/ 0 w 1602223"/>
              <a:gd name="connsiteY0" fmla="*/ 0 h 1804524"/>
              <a:gd name="connsiteX1" fmla="*/ 307497 w 1602223"/>
              <a:gd name="connsiteY1" fmla="*/ 169933 h 1804524"/>
              <a:gd name="connsiteX2" fmla="*/ 428878 w 1602223"/>
              <a:gd name="connsiteY2" fmla="*/ 258945 h 1804524"/>
              <a:gd name="connsiteX3" fmla="*/ 590718 w 1602223"/>
              <a:gd name="connsiteY3" fmla="*/ 347958 h 1804524"/>
              <a:gd name="connsiteX4" fmla="*/ 655455 w 1602223"/>
              <a:gd name="connsiteY4" fmla="*/ 388418 h 1804524"/>
              <a:gd name="connsiteX5" fmla="*/ 736375 w 1602223"/>
              <a:gd name="connsiteY5" fmla="*/ 445062 h 1804524"/>
              <a:gd name="connsiteX6" fmla="*/ 736375 w 1602223"/>
              <a:gd name="connsiteY6" fmla="*/ 477430 h 1804524"/>
              <a:gd name="connsiteX7" fmla="*/ 760651 w 1602223"/>
              <a:gd name="connsiteY7" fmla="*/ 679731 h 1804524"/>
              <a:gd name="connsiteX8" fmla="*/ 695915 w 1602223"/>
              <a:gd name="connsiteY8" fmla="*/ 712099 h 1804524"/>
              <a:gd name="connsiteX9" fmla="*/ 639271 w 1602223"/>
              <a:gd name="connsiteY9" fmla="*/ 809204 h 1804524"/>
              <a:gd name="connsiteX10" fmla="*/ 639271 w 1602223"/>
              <a:gd name="connsiteY10" fmla="*/ 890124 h 1804524"/>
              <a:gd name="connsiteX11" fmla="*/ 752559 w 1602223"/>
              <a:gd name="connsiteY11" fmla="*/ 979137 h 1804524"/>
              <a:gd name="connsiteX12" fmla="*/ 962952 w 1602223"/>
              <a:gd name="connsiteY12" fmla="*/ 1011505 h 1804524"/>
              <a:gd name="connsiteX13" fmla="*/ 1173345 w 1602223"/>
              <a:gd name="connsiteY13" fmla="*/ 1254266 h 1804524"/>
              <a:gd name="connsiteX14" fmla="*/ 1278541 w 1602223"/>
              <a:gd name="connsiteY14" fmla="*/ 1424199 h 1804524"/>
              <a:gd name="connsiteX15" fmla="*/ 1416106 w 1602223"/>
              <a:gd name="connsiteY15" fmla="*/ 1497027 h 1804524"/>
              <a:gd name="connsiteX16" fmla="*/ 1448474 w 1602223"/>
              <a:gd name="connsiteY16" fmla="*/ 1505119 h 1804524"/>
              <a:gd name="connsiteX17" fmla="*/ 1448474 w 1602223"/>
              <a:gd name="connsiteY17" fmla="*/ 1594131 h 1804524"/>
              <a:gd name="connsiteX18" fmla="*/ 1416106 w 1602223"/>
              <a:gd name="connsiteY18" fmla="*/ 1650776 h 1804524"/>
              <a:gd name="connsiteX19" fmla="*/ 1416106 w 1602223"/>
              <a:gd name="connsiteY19" fmla="*/ 1723604 h 1804524"/>
              <a:gd name="connsiteX20" fmla="*/ 1497026 w 1602223"/>
              <a:gd name="connsiteY20" fmla="*/ 1723604 h 1804524"/>
              <a:gd name="connsiteX21" fmla="*/ 1537487 w 1602223"/>
              <a:gd name="connsiteY21" fmla="*/ 1764064 h 1804524"/>
              <a:gd name="connsiteX22" fmla="*/ 1602223 w 1602223"/>
              <a:gd name="connsiteY22" fmla="*/ 1804524 h 1804524"/>
              <a:gd name="connsiteX23" fmla="*/ 1602223 w 1602223"/>
              <a:gd name="connsiteY23" fmla="*/ 1804524 h 180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2223" h="1804524">
                <a:moveTo>
                  <a:pt x="0" y="0"/>
                </a:moveTo>
                <a:cubicBezTo>
                  <a:pt x="118008" y="63388"/>
                  <a:pt x="236017" y="126776"/>
                  <a:pt x="307497" y="169933"/>
                </a:cubicBezTo>
                <a:cubicBezTo>
                  <a:pt x="378977" y="213091"/>
                  <a:pt x="381675" y="229274"/>
                  <a:pt x="428878" y="258945"/>
                </a:cubicBezTo>
                <a:cubicBezTo>
                  <a:pt x="476081" y="288616"/>
                  <a:pt x="552955" y="326379"/>
                  <a:pt x="590718" y="347958"/>
                </a:cubicBezTo>
                <a:cubicBezTo>
                  <a:pt x="628481" y="369537"/>
                  <a:pt x="631179" y="372234"/>
                  <a:pt x="655455" y="388418"/>
                </a:cubicBezTo>
                <a:cubicBezTo>
                  <a:pt x="679731" y="404602"/>
                  <a:pt x="736375" y="445062"/>
                  <a:pt x="736375" y="445062"/>
                </a:cubicBezTo>
                <a:cubicBezTo>
                  <a:pt x="749862" y="459897"/>
                  <a:pt x="732329" y="438319"/>
                  <a:pt x="736375" y="477430"/>
                </a:cubicBezTo>
                <a:cubicBezTo>
                  <a:pt x="740421" y="516542"/>
                  <a:pt x="767394" y="640620"/>
                  <a:pt x="760651" y="679731"/>
                </a:cubicBezTo>
                <a:cubicBezTo>
                  <a:pt x="753908" y="718843"/>
                  <a:pt x="716145" y="690520"/>
                  <a:pt x="695915" y="712099"/>
                </a:cubicBezTo>
                <a:cubicBezTo>
                  <a:pt x="675685" y="733678"/>
                  <a:pt x="648712" y="779533"/>
                  <a:pt x="639271" y="809204"/>
                </a:cubicBezTo>
                <a:cubicBezTo>
                  <a:pt x="629830" y="838875"/>
                  <a:pt x="620390" y="861802"/>
                  <a:pt x="639271" y="890124"/>
                </a:cubicBezTo>
                <a:cubicBezTo>
                  <a:pt x="658152" y="918446"/>
                  <a:pt x="698612" y="958907"/>
                  <a:pt x="752559" y="979137"/>
                </a:cubicBezTo>
                <a:cubicBezTo>
                  <a:pt x="806506" y="999367"/>
                  <a:pt x="892821" y="965650"/>
                  <a:pt x="962952" y="1011505"/>
                </a:cubicBezTo>
                <a:cubicBezTo>
                  <a:pt x="1033083" y="1057360"/>
                  <a:pt x="1120747" y="1185484"/>
                  <a:pt x="1173345" y="1254266"/>
                </a:cubicBezTo>
                <a:cubicBezTo>
                  <a:pt x="1225943" y="1323048"/>
                  <a:pt x="1238081" y="1383739"/>
                  <a:pt x="1278541" y="1424199"/>
                </a:cubicBezTo>
                <a:cubicBezTo>
                  <a:pt x="1319001" y="1464659"/>
                  <a:pt x="1416106" y="1497027"/>
                  <a:pt x="1416106" y="1497027"/>
                </a:cubicBezTo>
                <a:cubicBezTo>
                  <a:pt x="1444428" y="1510514"/>
                  <a:pt x="1443079" y="1488935"/>
                  <a:pt x="1448474" y="1505119"/>
                </a:cubicBezTo>
                <a:cubicBezTo>
                  <a:pt x="1453869" y="1521303"/>
                  <a:pt x="1453869" y="1569855"/>
                  <a:pt x="1448474" y="1594131"/>
                </a:cubicBezTo>
                <a:cubicBezTo>
                  <a:pt x="1443079" y="1618407"/>
                  <a:pt x="1421501" y="1629197"/>
                  <a:pt x="1416106" y="1650776"/>
                </a:cubicBezTo>
                <a:cubicBezTo>
                  <a:pt x="1410711" y="1672355"/>
                  <a:pt x="1402619" y="1711466"/>
                  <a:pt x="1416106" y="1723604"/>
                </a:cubicBezTo>
                <a:cubicBezTo>
                  <a:pt x="1429593" y="1735742"/>
                  <a:pt x="1497026" y="1723604"/>
                  <a:pt x="1497026" y="1723604"/>
                </a:cubicBezTo>
                <a:cubicBezTo>
                  <a:pt x="1517256" y="1730347"/>
                  <a:pt x="1519954" y="1750577"/>
                  <a:pt x="1537487" y="1764064"/>
                </a:cubicBezTo>
                <a:cubicBezTo>
                  <a:pt x="1555020" y="1777551"/>
                  <a:pt x="1602223" y="1804524"/>
                  <a:pt x="1602223" y="1804524"/>
                </a:cubicBezTo>
                <a:lnTo>
                  <a:pt x="1602223" y="1804524"/>
                </a:lnTo>
              </a:path>
            </a:pathLst>
          </a:custGeom>
          <a:ln/>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93898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非補助金収入の割合</a:t>
            </a:r>
          </a:p>
        </p:txBody>
      </p:sp>
      <p:graphicFrame>
        <p:nvGraphicFramePr>
          <p:cNvPr id="4" name="コンテンツ プレースホルダ 3"/>
          <p:cNvGraphicFramePr>
            <a:graphicFrameLocks noGrp="1"/>
          </p:cNvGraphicFramePr>
          <p:nvPr>
            <p:ph idx="1"/>
          </p:nvPr>
        </p:nvGraphicFramePr>
        <p:xfrm>
          <a:off x="1066800" y="1143000"/>
          <a:ext cx="7620000"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18425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日本の路面電車の営業収支は優れている</a:t>
            </a:r>
          </a:p>
        </p:txBody>
      </p:sp>
      <p:graphicFrame>
        <p:nvGraphicFramePr>
          <p:cNvPr id="4" name="コンテンツ プレースホルダ 3"/>
          <p:cNvGraphicFramePr>
            <a:graphicFrameLocks noGrp="1"/>
          </p:cNvGraphicFramePr>
          <p:nvPr>
            <p:ph idx="1"/>
          </p:nvPr>
        </p:nvGraphicFramePr>
        <p:xfrm>
          <a:off x="1066800" y="1143000"/>
          <a:ext cx="7620000" cy="419100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rot="5400000">
            <a:off x="4991100" y="3314700"/>
            <a:ext cx="3429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7649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鉄道投資と道路投資の比率</a:t>
            </a:r>
          </a:p>
        </p:txBody>
      </p:sp>
      <p:graphicFrame>
        <p:nvGraphicFramePr>
          <p:cNvPr id="6" name="コンテンツ プレースホルダ 5"/>
          <p:cNvGraphicFramePr>
            <a:graphicFrameLocks noGrp="1"/>
          </p:cNvGraphicFramePr>
          <p:nvPr>
            <p:ph idx="1"/>
          </p:nvPr>
        </p:nvGraphicFramePr>
        <p:xfrm>
          <a:off x="1066800" y="1143000"/>
          <a:ext cx="76200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0403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非補助金収入の割合と人口との相関関係</a:t>
            </a:r>
          </a:p>
        </p:txBody>
      </p:sp>
      <p:graphicFrame>
        <p:nvGraphicFramePr>
          <p:cNvPr id="5" name="コンテンツ プレースホルダ 4"/>
          <p:cNvGraphicFramePr>
            <a:graphicFrameLocks noGrp="1"/>
          </p:cNvGraphicFramePr>
          <p:nvPr>
            <p:ph idx="1"/>
          </p:nvPr>
        </p:nvGraphicFramePr>
        <p:xfrm>
          <a:off x="1066800" y="1143000"/>
          <a:ext cx="76200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773668"/>
            <a:ext cx="1524000" cy="369332"/>
          </a:xfrm>
          <a:prstGeom prst="rect">
            <a:avLst/>
          </a:prstGeom>
          <a:noFill/>
        </p:spPr>
        <p:txBody>
          <a:bodyPr wrap="square" rtlCol="0">
            <a:spAutoFit/>
          </a:bodyPr>
          <a:lstStyle/>
          <a:p>
            <a:r>
              <a:rPr lang="ja-JP" altLang="en-US" dirty="0"/>
              <a:t>人口（万人）</a:t>
            </a:r>
            <a:endParaRPr kumimoji="1" lang="ja-JP" altLang="en-US" dirty="0"/>
          </a:p>
        </p:txBody>
      </p:sp>
      <p:sp>
        <p:nvSpPr>
          <p:cNvPr id="7" name="TextBox 6"/>
          <p:cNvSpPr txBox="1"/>
          <p:nvPr/>
        </p:nvSpPr>
        <p:spPr>
          <a:xfrm>
            <a:off x="4495800" y="5486400"/>
            <a:ext cx="1524000" cy="369332"/>
          </a:xfrm>
          <a:prstGeom prst="rect">
            <a:avLst/>
          </a:prstGeom>
          <a:noFill/>
        </p:spPr>
        <p:txBody>
          <a:bodyPr wrap="square" rtlCol="0">
            <a:spAutoFit/>
          </a:bodyPr>
          <a:lstStyle/>
          <a:p>
            <a:r>
              <a:rPr kumimoji="1" lang="ja-JP" altLang="en-US" dirty="0"/>
              <a:t>割合（％）</a:t>
            </a:r>
          </a:p>
        </p:txBody>
      </p:sp>
    </p:spTree>
    <p:extLst>
      <p:ext uri="{BB962C8B-B14F-4D97-AF65-F5344CB8AC3E}">
        <p14:creationId xmlns:p14="http://schemas.microsoft.com/office/powerpoint/2010/main" val="21029163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非補助金収入の割合と人口密度との相関関係</a:t>
            </a:r>
          </a:p>
        </p:txBody>
      </p:sp>
      <p:sp>
        <p:nvSpPr>
          <p:cNvPr id="6" name="TextBox 5"/>
          <p:cNvSpPr txBox="1"/>
          <p:nvPr/>
        </p:nvSpPr>
        <p:spPr>
          <a:xfrm>
            <a:off x="0" y="773668"/>
            <a:ext cx="1524000" cy="369332"/>
          </a:xfrm>
          <a:prstGeom prst="rect">
            <a:avLst/>
          </a:prstGeom>
          <a:noFill/>
        </p:spPr>
        <p:txBody>
          <a:bodyPr wrap="square" rtlCol="0">
            <a:spAutoFit/>
          </a:bodyPr>
          <a:lstStyle/>
          <a:p>
            <a:r>
              <a:rPr lang="ja-JP" altLang="en-US" dirty="0"/>
              <a:t>人口密度</a:t>
            </a:r>
            <a:endParaRPr kumimoji="1" lang="ja-JP" altLang="en-US" dirty="0"/>
          </a:p>
        </p:txBody>
      </p:sp>
      <p:sp>
        <p:nvSpPr>
          <p:cNvPr id="7" name="TextBox 6"/>
          <p:cNvSpPr txBox="1"/>
          <p:nvPr/>
        </p:nvSpPr>
        <p:spPr>
          <a:xfrm>
            <a:off x="4495800" y="5486400"/>
            <a:ext cx="1524000" cy="369332"/>
          </a:xfrm>
          <a:prstGeom prst="rect">
            <a:avLst/>
          </a:prstGeom>
          <a:noFill/>
        </p:spPr>
        <p:txBody>
          <a:bodyPr wrap="square" rtlCol="0">
            <a:spAutoFit/>
          </a:bodyPr>
          <a:lstStyle/>
          <a:p>
            <a:r>
              <a:rPr kumimoji="1" lang="ja-JP" altLang="en-US" dirty="0"/>
              <a:t>割合（％）</a:t>
            </a:r>
          </a:p>
        </p:txBody>
      </p:sp>
      <p:graphicFrame>
        <p:nvGraphicFramePr>
          <p:cNvPr id="9" name="コンテンツ プレースホルダ 8"/>
          <p:cNvGraphicFramePr>
            <a:graphicFrameLocks noGrp="1"/>
          </p:cNvGraphicFramePr>
          <p:nvPr>
            <p:ph idx="1"/>
          </p:nvPr>
        </p:nvGraphicFramePr>
        <p:xfrm>
          <a:off x="1066800" y="1143000"/>
          <a:ext cx="76200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7652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a:t>日本と欧州（米国も含む）との違い</a:t>
            </a:r>
            <a:endParaRPr lang="ja-JP" altLang="en-US" dirty="0"/>
          </a:p>
        </p:txBody>
      </p:sp>
      <p:sp>
        <p:nvSpPr>
          <p:cNvPr id="6" name="コンテンツ プレースホルダ 5"/>
          <p:cNvSpPr>
            <a:spLocks noGrp="1"/>
          </p:cNvSpPr>
          <p:nvPr>
            <p:ph idx="1"/>
          </p:nvPr>
        </p:nvSpPr>
        <p:spPr/>
        <p:txBody>
          <a:bodyPr/>
          <a:lstStyle/>
          <a:p>
            <a:r>
              <a:rPr lang="ja-JP" altLang="en-US"/>
              <a:t>そもそも公共交通は採算に乗らないため公的資金投入が当たり前。</a:t>
            </a:r>
            <a:endParaRPr lang="en-US" altLang="ja-JP"/>
          </a:p>
          <a:p>
            <a:pPr lvl="1"/>
            <a:r>
              <a:rPr lang="ja-JP" altLang="en-US"/>
              <a:t>この事実をみないで、欧州の優れたシステムを参考にしようとしてもあまり意味がない。</a:t>
            </a:r>
            <a:endParaRPr lang="en-US" altLang="ja-JP"/>
          </a:p>
          <a:p>
            <a:r>
              <a:rPr lang="ja-JP" altLang="en-US"/>
              <a:t>鉄道の価値は採算性だけで評価することはできない</a:t>
            </a:r>
            <a:endParaRPr lang="ja-JP" altLang="en-US" dirty="0"/>
          </a:p>
        </p:txBody>
      </p:sp>
    </p:spTree>
    <p:extLst>
      <p:ext uri="{BB962C8B-B14F-4D97-AF65-F5344CB8AC3E}">
        <p14:creationId xmlns:p14="http://schemas.microsoft.com/office/powerpoint/2010/main" val="6413170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一律ではないドイツの公共交通政策</a:t>
            </a:r>
          </a:p>
        </p:txBody>
      </p:sp>
      <p:graphicFrame>
        <p:nvGraphicFramePr>
          <p:cNvPr id="4" name="コンテンツ プレースホルダ 3"/>
          <p:cNvGraphicFramePr>
            <a:graphicFrameLocks noGrp="1"/>
          </p:cNvGraphicFramePr>
          <p:nvPr>
            <p:ph idx="1"/>
          </p:nvPr>
        </p:nvGraphicFramePr>
        <p:xfrm>
          <a:off x="1066800" y="1143000"/>
          <a:ext cx="7620000" cy="557784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70840">
                <a:tc>
                  <a:txBody>
                    <a:bodyPr/>
                    <a:lstStyle/>
                    <a:p>
                      <a:r>
                        <a:rPr kumimoji="1" lang="ja-JP" altLang="en-US" dirty="0"/>
                        <a:t>人口規模</a:t>
                      </a:r>
                    </a:p>
                  </a:txBody>
                  <a:tcPr/>
                </a:tc>
                <a:tc>
                  <a:txBody>
                    <a:bodyPr/>
                    <a:lstStyle/>
                    <a:p>
                      <a:r>
                        <a:rPr kumimoji="1" lang="ja-JP" altLang="en-US" dirty="0"/>
                        <a:t>路面電車（</a:t>
                      </a:r>
                      <a:r>
                        <a:rPr kumimoji="1" lang="en-US" altLang="ja-JP" dirty="0"/>
                        <a:t>LRT</a:t>
                      </a:r>
                      <a:r>
                        <a:rPr kumimoji="1" lang="ja-JP" altLang="en-US" dirty="0"/>
                        <a:t>）による脱自動車の展開</a:t>
                      </a:r>
                      <a:endParaRPr kumimoji="1" lang="en-US" altLang="ja-JP" dirty="0"/>
                    </a:p>
                    <a:p>
                      <a:endParaRPr kumimoji="1" lang="ja-JP" altLang="en-US" dirty="0"/>
                    </a:p>
                  </a:txBody>
                  <a:tcPr/>
                </a:tc>
                <a:tc>
                  <a:txBody>
                    <a:bodyPr/>
                    <a:lstStyle/>
                    <a:p>
                      <a:r>
                        <a:rPr kumimoji="1" lang="ja-JP" altLang="en-US" dirty="0"/>
                        <a:t>路面電車以外の代替交通機関の充実</a:t>
                      </a:r>
                    </a:p>
                  </a:txBody>
                  <a:tcPr/>
                </a:tc>
                <a:tc>
                  <a:txBody>
                    <a:bodyPr/>
                    <a:lstStyle/>
                    <a:p>
                      <a:r>
                        <a:rPr kumimoji="1" lang="ja-JP" altLang="en-US" dirty="0"/>
                        <a:t>自動車優先型（バスで補完）</a:t>
                      </a:r>
                    </a:p>
                  </a:txBody>
                  <a:tcPr/>
                </a:tc>
                <a:extLst>
                  <a:ext uri="{0D108BD9-81ED-4DB2-BD59-A6C34878D82A}">
                    <a16:rowId xmlns:a16="http://schemas.microsoft.com/office/drawing/2014/main" val="10000"/>
                  </a:ext>
                </a:extLst>
              </a:tr>
              <a:tr h="370840">
                <a:tc>
                  <a:txBody>
                    <a:bodyPr/>
                    <a:lstStyle/>
                    <a:p>
                      <a:r>
                        <a:rPr kumimoji="1" lang="ja-JP" altLang="en-US" dirty="0"/>
                        <a:t>５０万人以上</a:t>
                      </a:r>
                    </a:p>
                  </a:txBody>
                  <a:tcPr/>
                </a:tc>
                <a:tc>
                  <a:txBody>
                    <a:bodyPr/>
                    <a:lstStyle/>
                    <a:p>
                      <a:r>
                        <a:rPr kumimoji="1" lang="ja-JP" altLang="en-US" dirty="0"/>
                        <a:t>シュツットガルト</a:t>
                      </a:r>
                      <a:endParaRPr kumimoji="1" lang="en-US" altLang="ja-JP" dirty="0"/>
                    </a:p>
                    <a:p>
                      <a:r>
                        <a:rPr kumimoji="1" lang="ja-JP" altLang="en-US" dirty="0"/>
                        <a:t>ブレーメン</a:t>
                      </a:r>
                      <a:endParaRPr kumimoji="1" lang="en-US" altLang="ja-JP" dirty="0"/>
                    </a:p>
                    <a:p>
                      <a:r>
                        <a:rPr kumimoji="1" lang="ja-JP" altLang="en-US" dirty="0"/>
                        <a:t>デュッセルドルフ</a:t>
                      </a:r>
                      <a:endParaRPr kumimoji="1" lang="en-US" altLang="ja-JP" dirty="0"/>
                    </a:p>
                    <a:p>
                      <a:endParaRPr kumimoji="1" lang="ja-JP" altLang="en-US" dirty="0"/>
                    </a:p>
                  </a:txBody>
                  <a:tcPr/>
                </a:tc>
                <a:tc>
                  <a:txBody>
                    <a:bodyPr/>
                    <a:lstStyle/>
                    <a:p>
                      <a:r>
                        <a:rPr kumimoji="1" lang="ja-JP" altLang="en-US" dirty="0"/>
                        <a:t>ベルリン（ただし、東ベルリンを除く）</a:t>
                      </a:r>
                    </a:p>
                  </a:txBody>
                  <a:tcPr/>
                </a:tc>
                <a:tc>
                  <a:txBody>
                    <a:bodyPr/>
                    <a:lstStyle/>
                    <a:p>
                      <a:endParaRPr kumimoji="1" lang="ja-JP" altLang="en-US" dirty="0"/>
                    </a:p>
                  </a:txBody>
                  <a:tcPr/>
                </a:tc>
                <a:extLst>
                  <a:ext uri="{0D108BD9-81ED-4DB2-BD59-A6C34878D82A}">
                    <a16:rowId xmlns:a16="http://schemas.microsoft.com/office/drawing/2014/main" val="10001"/>
                  </a:ext>
                </a:extLst>
              </a:tr>
              <a:tr h="370840">
                <a:tc>
                  <a:txBody>
                    <a:bodyPr/>
                    <a:lstStyle/>
                    <a:p>
                      <a:r>
                        <a:rPr kumimoji="1" lang="ja-JP" altLang="en-US" dirty="0"/>
                        <a:t>２０万人</a:t>
                      </a:r>
                      <a:r>
                        <a:rPr kumimoji="1" lang="en-US" altLang="ja-JP" dirty="0" err="1"/>
                        <a:t>〜</a:t>
                      </a:r>
                      <a:endParaRPr kumimoji="1" lang="en-US" altLang="ja-JP" dirty="0"/>
                    </a:p>
                    <a:p>
                      <a:r>
                        <a:rPr kumimoji="1" lang="ja-JP" altLang="en-US" dirty="0"/>
                        <a:t>５０万人</a:t>
                      </a:r>
                    </a:p>
                  </a:txBody>
                  <a:tcPr/>
                </a:tc>
                <a:tc>
                  <a:txBody>
                    <a:bodyPr/>
                    <a:lstStyle/>
                    <a:p>
                      <a:r>
                        <a:rPr kumimoji="1" lang="ja-JP" altLang="en-US" b="0" i="1" dirty="0"/>
                        <a:t>ドレスデン</a:t>
                      </a:r>
                      <a:endParaRPr kumimoji="1" lang="en-US" altLang="ja-JP" b="0" i="1" dirty="0"/>
                    </a:p>
                    <a:p>
                      <a:r>
                        <a:rPr kumimoji="1" lang="ja-JP" altLang="en-US" dirty="0"/>
                        <a:t>フライブルク</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カールスルーエ</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ボーフム</a:t>
                      </a:r>
                      <a:endParaRPr kumimoji="1" lang="en-US" altLang="ja-JP"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a:t>ボン</a:t>
                      </a:r>
                      <a:endParaRPr kumimoji="1" lang="en-US" altLang="ja-JP" dirty="0"/>
                    </a:p>
                    <a:p>
                      <a:endParaRPr kumimoji="1" lang="ja-JP" altLang="en-US" dirty="0"/>
                    </a:p>
                  </a:txBody>
                  <a:tcPr/>
                </a:tc>
                <a:tc>
                  <a:txBody>
                    <a:bodyPr/>
                    <a:lstStyle/>
                    <a:p>
                      <a:r>
                        <a:rPr kumimoji="1" lang="ja-JP" altLang="en-US" dirty="0"/>
                        <a:t>ミュンスター（自転車）</a:t>
                      </a:r>
                      <a:endParaRPr kumimoji="1" lang="en-US" altLang="ja-JP" dirty="0"/>
                    </a:p>
                    <a:p>
                      <a:r>
                        <a:rPr kumimoji="1" lang="ja-JP" altLang="en-US" dirty="0"/>
                        <a:t>ヴッパータル（モノレール）</a:t>
                      </a:r>
                    </a:p>
                  </a:txBody>
                  <a:tcPr/>
                </a:tc>
                <a:tc>
                  <a:txBody>
                    <a:bodyPr/>
                    <a:lstStyle/>
                    <a:p>
                      <a:r>
                        <a:rPr kumimoji="1" lang="ja-JP" altLang="en-US" dirty="0"/>
                        <a:t>アーヘン</a:t>
                      </a:r>
                      <a:endParaRPr kumimoji="1" lang="en-US" altLang="ja-JP" dirty="0"/>
                    </a:p>
                    <a:p>
                      <a:r>
                        <a:rPr kumimoji="1" lang="ja-JP" altLang="en-US" dirty="0"/>
                        <a:t>リューベック</a:t>
                      </a:r>
                    </a:p>
                  </a:txBody>
                  <a:tcPr/>
                </a:tc>
                <a:extLst>
                  <a:ext uri="{0D108BD9-81ED-4DB2-BD59-A6C34878D82A}">
                    <a16:rowId xmlns:a16="http://schemas.microsoft.com/office/drawing/2014/main" val="10002"/>
                  </a:ext>
                </a:extLst>
              </a:tr>
              <a:tr h="370840">
                <a:tc>
                  <a:txBody>
                    <a:bodyPr/>
                    <a:lstStyle/>
                    <a:p>
                      <a:r>
                        <a:rPr kumimoji="1" lang="ja-JP" altLang="en-US" dirty="0"/>
                        <a:t>２０万人以下</a:t>
                      </a:r>
                    </a:p>
                  </a:txBody>
                  <a:tcPr/>
                </a:tc>
                <a:tc>
                  <a:txBody>
                    <a:bodyPr/>
                    <a:lstStyle/>
                    <a:p>
                      <a:r>
                        <a:rPr kumimoji="1" lang="ja-JP" altLang="en-US" dirty="0"/>
                        <a:t>ヴォルツブルク</a:t>
                      </a:r>
                      <a:endParaRPr kumimoji="1" lang="en-US" altLang="ja-JP" dirty="0"/>
                    </a:p>
                    <a:p>
                      <a:r>
                        <a:rPr kumimoji="1" lang="ja-JP" altLang="en-US" dirty="0"/>
                        <a:t>カッセル</a:t>
                      </a:r>
                      <a:endParaRPr kumimoji="1" lang="en-US" altLang="ja-JP" dirty="0"/>
                    </a:p>
                    <a:p>
                      <a:r>
                        <a:rPr kumimoji="1" lang="ja-JP" altLang="en-US" b="0" i="1" dirty="0"/>
                        <a:t>コットブス</a:t>
                      </a:r>
                      <a:endParaRPr kumimoji="1" lang="en-US" altLang="ja-JP" b="0" i="1" dirty="0"/>
                    </a:p>
                    <a:p>
                      <a:r>
                        <a:rPr kumimoji="1" lang="ja-JP" altLang="en-US" b="0" i="1" dirty="0"/>
                        <a:t>シュヴェリーン</a:t>
                      </a:r>
                      <a:endParaRPr kumimoji="1" lang="en-US" altLang="ja-JP" b="0" i="1" dirty="0"/>
                    </a:p>
                    <a:p>
                      <a:endParaRPr kumimoji="1" lang="en-US" altLang="ja-JP" dirty="0"/>
                    </a:p>
                    <a:p>
                      <a:endParaRPr kumimoji="1" lang="ja-JP" altLang="en-US" dirty="0"/>
                    </a:p>
                  </a:txBody>
                  <a:tcPr/>
                </a:tc>
                <a:tc>
                  <a:txBody>
                    <a:bodyPr/>
                    <a:lstStyle/>
                    <a:p>
                      <a:r>
                        <a:rPr kumimoji="1" lang="ja-JP" altLang="en-US" dirty="0"/>
                        <a:t>エアランゲン（自転車）</a:t>
                      </a:r>
                      <a:endParaRPr kumimoji="1" lang="en-US" altLang="ja-JP" dirty="0"/>
                    </a:p>
                    <a:p>
                      <a:r>
                        <a:rPr kumimoji="1" lang="ja-JP" altLang="en-US" dirty="0"/>
                        <a:t>オーバーハウゼン（専用レーンでのバス）</a:t>
                      </a:r>
                    </a:p>
                  </a:txBody>
                  <a:tcPr/>
                </a:tc>
                <a:tc>
                  <a:txBody>
                    <a:bodyPr/>
                    <a:lstStyle/>
                    <a:p>
                      <a:r>
                        <a:rPr kumimoji="1" lang="ja-JP" altLang="en-US" dirty="0"/>
                        <a:t>ヴォルフスブルク</a:t>
                      </a:r>
                      <a:endParaRPr kumimoji="1" lang="en-US" altLang="ja-JP" dirty="0"/>
                    </a:p>
                    <a:p>
                      <a:r>
                        <a:rPr kumimoji="1" lang="ja-JP" altLang="en-US" dirty="0"/>
                        <a:t>（</a:t>
                      </a:r>
                      <a:r>
                        <a:rPr kumimoji="1" lang="en-US" altLang="ja-JP" dirty="0"/>
                        <a:t>VW</a:t>
                      </a:r>
                      <a:r>
                        <a:rPr kumimoji="1" lang="ja-JP" altLang="en-US" dirty="0"/>
                        <a:t>の企業城下町）</a:t>
                      </a:r>
                      <a:endParaRPr kumimoji="1" lang="en-US" altLang="ja-JP" dirty="0"/>
                    </a:p>
                    <a:p>
                      <a:r>
                        <a:rPr kumimoji="1" lang="ja-JP" altLang="en-US" dirty="0"/>
                        <a:t>ゲッティンゲン</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409669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ドイツの地域交通サービスの一般的特徴</a:t>
            </a:r>
          </a:p>
        </p:txBody>
      </p:sp>
      <p:sp>
        <p:nvSpPr>
          <p:cNvPr id="3" name="コンテンツ プレースホルダ 2"/>
          <p:cNvSpPr>
            <a:spLocks noGrp="1"/>
          </p:cNvSpPr>
          <p:nvPr>
            <p:ph idx="1"/>
          </p:nvPr>
        </p:nvSpPr>
        <p:spPr/>
        <p:txBody>
          <a:bodyPr/>
          <a:lstStyle/>
          <a:p>
            <a:r>
              <a:rPr lang="ja-JP" altLang="en-US" dirty="0"/>
              <a:t>都心部：脱自動車で歩行者空間を創出する（自動車いじめ、かつ自動車的景観の排除）</a:t>
            </a:r>
            <a:endParaRPr lang="en-US" altLang="ja-JP" dirty="0"/>
          </a:p>
          <a:p>
            <a:r>
              <a:rPr lang="ja-JP" altLang="en-US" dirty="0"/>
              <a:t>都市郊外部：自動車以外の代替交通を提供する（鉄道、バス）</a:t>
            </a:r>
            <a:endParaRPr lang="en-US" altLang="ja-JP" dirty="0"/>
          </a:p>
          <a:p>
            <a:r>
              <a:rPr lang="ja-JP" altLang="en-US" dirty="0"/>
              <a:t>地方部：代替交通は提供されているが、基本的には自動車による移動</a:t>
            </a:r>
            <a:endParaRPr lang="en-US" altLang="ja-JP" dirty="0"/>
          </a:p>
        </p:txBody>
      </p:sp>
    </p:spTree>
    <p:extLst>
      <p:ext uri="{BB962C8B-B14F-4D97-AF65-F5344CB8AC3E}">
        <p14:creationId xmlns:p14="http://schemas.microsoft.com/office/powerpoint/2010/main" val="33785157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一律ではないドイツの公共交通政策</a:t>
            </a:r>
            <a:br>
              <a:rPr lang="en-US" altLang="ja-JP" dirty="0"/>
            </a:br>
            <a:endParaRPr lang="ja-JP" altLang="en-US" dirty="0"/>
          </a:p>
        </p:txBody>
      </p:sp>
      <p:graphicFrame>
        <p:nvGraphicFramePr>
          <p:cNvPr id="6" name="コンテンツ プレースホルダ 5"/>
          <p:cNvGraphicFramePr>
            <a:graphicFrameLocks noGrp="1"/>
          </p:cNvGraphicFramePr>
          <p:nvPr>
            <p:ph idx="1"/>
          </p:nvPr>
        </p:nvGraphicFramePr>
        <p:xfrm>
          <a:off x="1066800" y="1143000"/>
          <a:ext cx="76200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16064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市街地における自家用車の利用規制 </a:t>
            </a:r>
            <a:endParaRPr lang="ja-JP" altLang="en-US" dirty="0"/>
          </a:p>
        </p:txBody>
      </p:sp>
      <p:sp>
        <p:nvSpPr>
          <p:cNvPr id="9" name="テキスト プレースホルダ 8"/>
          <p:cNvSpPr>
            <a:spLocks noGrp="1"/>
          </p:cNvSpPr>
          <p:nvPr>
            <p:ph type="body" idx="1"/>
          </p:nvPr>
        </p:nvSpPr>
        <p:spPr/>
        <p:txBody>
          <a:bodyPr/>
          <a:lstStyle/>
          <a:p>
            <a:r>
              <a:rPr lang="ja-JP" altLang="en-US" dirty="0"/>
              <a:t>都心部からの自動車排除（フライブルク）</a:t>
            </a:r>
          </a:p>
        </p:txBody>
      </p:sp>
      <p:pic>
        <p:nvPicPr>
          <p:cNvPr id="13" name="コンテンツ プレースホルダ 12" descr="IMG_0245.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57200" y="2803789"/>
            <a:ext cx="4040188" cy="2693459"/>
          </a:xfrm>
        </p:spPr>
      </p:pic>
      <p:sp>
        <p:nvSpPr>
          <p:cNvPr id="11" name="テキスト プレースホルダ 10"/>
          <p:cNvSpPr>
            <a:spLocks noGrp="1"/>
          </p:cNvSpPr>
          <p:nvPr>
            <p:ph type="body" sz="quarter" idx="3"/>
          </p:nvPr>
        </p:nvSpPr>
        <p:spPr/>
        <p:txBody>
          <a:bodyPr/>
          <a:lstStyle/>
          <a:p>
            <a:r>
              <a:rPr lang="ja-JP" altLang="en-US" dirty="0"/>
              <a:t>自動車的な景観の排除（ハイデルベルク）</a:t>
            </a:r>
          </a:p>
        </p:txBody>
      </p:sp>
      <p:pic>
        <p:nvPicPr>
          <p:cNvPr id="14" name="コンテンツ プレースホルダ 13" descr="IMG_7210.jpg"/>
          <p:cNvPicPr>
            <a:picLocks noGrp="1" noChangeAspect="1"/>
          </p:cNvPicPr>
          <p:nvPr>
            <p:ph sz="quarter" idx="4"/>
          </p:nvPr>
        </p:nvPicPr>
        <p:blipFill>
          <a:blip r:embed="rId3" cstate="screen">
            <a:extLst>
              <a:ext uri="{28A0092B-C50C-407E-A947-70E740481C1C}">
                <a14:useLocalDpi xmlns:a14="http://schemas.microsoft.com/office/drawing/2010/main"/>
              </a:ext>
            </a:extLst>
          </a:blip>
          <a:stretch>
            <a:fillRect/>
          </a:stretch>
        </p:blipFill>
        <p:spPr>
          <a:xfrm>
            <a:off x="4645025" y="2803260"/>
            <a:ext cx="4041775" cy="2694517"/>
          </a:xfrm>
        </p:spPr>
      </p:pic>
    </p:spTree>
    <p:extLst>
      <p:ext uri="{BB962C8B-B14F-4D97-AF65-F5344CB8AC3E}">
        <p14:creationId xmlns:p14="http://schemas.microsoft.com/office/powerpoint/2010/main" val="64560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5C6B93-FFCE-014A-AD25-6C708214A94A}"/>
              </a:ext>
            </a:extLst>
          </p:cNvPr>
          <p:cNvSpPr>
            <a:spLocks noGrp="1"/>
          </p:cNvSpPr>
          <p:nvPr>
            <p:ph type="title"/>
          </p:nvPr>
        </p:nvSpPr>
        <p:spPr/>
        <p:txBody>
          <a:bodyPr/>
          <a:lstStyle/>
          <a:p>
            <a:r>
              <a:rPr kumimoji="1" lang="ja-JP" altLang="en-US"/>
              <a:t>ドイツの地勢</a:t>
            </a:r>
          </a:p>
        </p:txBody>
      </p:sp>
      <p:pic>
        <p:nvPicPr>
          <p:cNvPr id="3" name="図 2">
            <a:extLst>
              <a:ext uri="{FF2B5EF4-FFF2-40B4-BE49-F238E27FC236}">
                <a16:creationId xmlns:a16="http://schemas.microsoft.com/office/drawing/2014/main" id="{584FA556-24CF-084C-A61A-505445196166}"/>
              </a:ext>
            </a:extLst>
          </p:cNvPr>
          <p:cNvPicPr>
            <a:picLocks noChangeAspect="1"/>
          </p:cNvPicPr>
          <p:nvPr/>
        </p:nvPicPr>
        <p:blipFill>
          <a:blip r:embed="rId2"/>
          <a:stretch>
            <a:fillRect/>
          </a:stretch>
        </p:blipFill>
        <p:spPr>
          <a:xfrm>
            <a:off x="1066800" y="1124744"/>
            <a:ext cx="3292406" cy="4769768"/>
          </a:xfrm>
          <a:prstGeom prst="rect">
            <a:avLst/>
          </a:prstGeom>
        </p:spPr>
      </p:pic>
      <p:sp>
        <p:nvSpPr>
          <p:cNvPr id="8" name="テキスト ボックス 7">
            <a:extLst>
              <a:ext uri="{FF2B5EF4-FFF2-40B4-BE49-F238E27FC236}">
                <a16:creationId xmlns:a16="http://schemas.microsoft.com/office/drawing/2014/main" id="{D4334457-B341-284A-9659-D6B8B23DC604}"/>
              </a:ext>
            </a:extLst>
          </p:cNvPr>
          <p:cNvSpPr txBox="1"/>
          <p:nvPr/>
        </p:nvSpPr>
        <p:spPr>
          <a:xfrm>
            <a:off x="7524328" y="3712763"/>
            <a:ext cx="1080120" cy="369332"/>
          </a:xfrm>
          <a:prstGeom prst="rect">
            <a:avLst/>
          </a:prstGeom>
          <a:noFill/>
        </p:spPr>
        <p:txBody>
          <a:bodyPr wrap="square" rtlCol="0">
            <a:spAutoFit/>
          </a:bodyPr>
          <a:lstStyle/>
          <a:p>
            <a:r>
              <a:rPr kumimoji="1" lang="ja-JP" altLang="en-US"/>
              <a:t>ドナウ川</a:t>
            </a:r>
          </a:p>
        </p:txBody>
      </p:sp>
      <p:pic>
        <p:nvPicPr>
          <p:cNvPr id="13" name="図 12">
            <a:extLst>
              <a:ext uri="{FF2B5EF4-FFF2-40B4-BE49-F238E27FC236}">
                <a16:creationId xmlns:a16="http://schemas.microsoft.com/office/drawing/2014/main" id="{6D2155C6-C04E-4E4B-8FB8-893644CCCA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3262" y="1125527"/>
            <a:ext cx="3793538" cy="2529025"/>
          </a:xfrm>
          <a:prstGeom prst="rect">
            <a:avLst/>
          </a:prstGeom>
        </p:spPr>
      </p:pic>
      <p:sp>
        <p:nvSpPr>
          <p:cNvPr id="4" name="フリーフォーム 3">
            <a:extLst>
              <a:ext uri="{FF2B5EF4-FFF2-40B4-BE49-F238E27FC236}">
                <a16:creationId xmlns:a16="http://schemas.microsoft.com/office/drawing/2014/main" id="{83D93340-FEFD-6549-A19B-ECE894006802}"/>
              </a:ext>
            </a:extLst>
          </p:cNvPr>
          <p:cNvSpPr/>
          <p:nvPr/>
        </p:nvSpPr>
        <p:spPr>
          <a:xfrm>
            <a:off x="1820708" y="4608675"/>
            <a:ext cx="2419519" cy="562577"/>
          </a:xfrm>
          <a:custGeom>
            <a:avLst/>
            <a:gdLst>
              <a:gd name="connsiteX0" fmla="*/ 2419519 w 2419519"/>
              <a:gd name="connsiteY0" fmla="*/ 448847 h 562577"/>
              <a:gd name="connsiteX1" fmla="*/ 2217218 w 2419519"/>
              <a:gd name="connsiteY1" fmla="*/ 456939 h 562577"/>
              <a:gd name="connsiteX2" fmla="*/ 2039193 w 2419519"/>
              <a:gd name="connsiteY2" fmla="*/ 351743 h 562577"/>
              <a:gd name="connsiteX3" fmla="*/ 1925904 w 2419519"/>
              <a:gd name="connsiteY3" fmla="*/ 246546 h 562577"/>
              <a:gd name="connsiteX4" fmla="*/ 1828800 w 2419519"/>
              <a:gd name="connsiteY4" fmla="*/ 246546 h 562577"/>
              <a:gd name="connsiteX5" fmla="*/ 1715511 w 2419519"/>
              <a:gd name="connsiteY5" fmla="*/ 149442 h 562577"/>
              <a:gd name="connsiteX6" fmla="*/ 1594131 w 2419519"/>
              <a:gd name="connsiteY6" fmla="*/ 52337 h 562577"/>
              <a:gd name="connsiteX7" fmla="*/ 1480842 w 2419519"/>
              <a:gd name="connsiteY7" fmla="*/ 19969 h 562577"/>
              <a:gd name="connsiteX8" fmla="*/ 1399922 w 2419519"/>
              <a:gd name="connsiteY8" fmla="*/ 3785 h 562577"/>
              <a:gd name="connsiteX9" fmla="*/ 1302818 w 2419519"/>
              <a:gd name="connsiteY9" fmla="*/ 92798 h 562577"/>
              <a:gd name="connsiteX10" fmla="*/ 1124793 w 2419519"/>
              <a:gd name="connsiteY10" fmla="*/ 141350 h 562577"/>
              <a:gd name="connsiteX11" fmla="*/ 979136 w 2419519"/>
              <a:gd name="connsiteY11" fmla="*/ 165626 h 562577"/>
              <a:gd name="connsiteX12" fmla="*/ 809204 w 2419519"/>
              <a:gd name="connsiteY12" fmla="*/ 214178 h 562577"/>
              <a:gd name="connsiteX13" fmla="*/ 695915 w 2419519"/>
              <a:gd name="connsiteY13" fmla="*/ 303190 h 562577"/>
              <a:gd name="connsiteX14" fmla="*/ 558350 w 2419519"/>
              <a:gd name="connsiteY14" fmla="*/ 424571 h 562577"/>
              <a:gd name="connsiteX15" fmla="*/ 461246 w 2419519"/>
              <a:gd name="connsiteY15" fmla="*/ 448847 h 562577"/>
              <a:gd name="connsiteX16" fmla="*/ 347957 w 2419519"/>
              <a:gd name="connsiteY16" fmla="*/ 489307 h 562577"/>
              <a:gd name="connsiteX17" fmla="*/ 275129 w 2419519"/>
              <a:gd name="connsiteY17" fmla="*/ 489307 h 562577"/>
              <a:gd name="connsiteX18" fmla="*/ 161841 w 2419519"/>
              <a:gd name="connsiteY18" fmla="*/ 562136 h 562577"/>
              <a:gd name="connsiteX19" fmla="*/ 89012 w 2419519"/>
              <a:gd name="connsiteY19" fmla="*/ 521675 h 562577"/>
              <a:gd name="connsiteX20" fmla="*/ 0 w 2419519"/>
              <a:gd name="connsiteY20" fmla="*/ 473123 h 562577"/>
              <a:gd name="connsiteX21" fmla="*/ 0 w 2419519"/>
              <a:gd name="connsiteY21" fmla="*/ 473123 h 5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19519" h="562577">
                <a:moveTo>
                  <a:pt x="2419519" y="448847"/>
                </a:moveTo>
                <a:cubicBezTo>
                  <a:pt x="2350062" y="460985"/>
                  <a:pt x="2280606" y="473123"/>
                  <a:pt x="2217218" y="456939"/>
                </a:cubicBezTo>
                <a:cubicBezTo>
                  <a:pt x="2153830" y="440755"/>
                  <a:pt x="2087745" y="386808"/>
                  <a:pt x="2039193" y="351743"/>
                </a:cubicBezTo>
                <a:cubicBezTo>
                  <a:pt x="1990641" y="316678"/>
                  <a:pt x="1960969" y="264079"/>
                  <a:pt x="1925904" y="246546"/>
                </a:cubicBezTo>
                <a:cubicBezTo>
                  <a:pt x="1890839" y="229013"/>
                  <a:pt x="1863865" y="262730"/>
                  <a:pt x="1828800" y="246546"/>
                </a:cubicBezTo>
                <a:cubicBezTo>
                  <a:pt x="1793735" y="230362"/>
                  <a:pt x="1754622" y="181810"/>
                  <a:pt x="1715511" y="149442"/>
                </a:cubicBezTo>
                <a:cubicBezTo>
                  <a:pt x="1676399" y="117074"/>
                  <a:pt x="1633242" y="73916"/>
                  <a:pt x="1594131" y="52337"/>
                </a:cubicBezTo>
                <a:cubicBezTo>
                  <a:pt x="1555019" y="30758"/>
                  <a:pt x="1513210" y="28061"/>
                  <a:pt x="1480842" y="19969"/>
                </a:cubicBezTo>
                <a:cubicBezTo>
                  <a:pt x="1448474" y="11877"/>
                  <a:pt x="1429592" y="-8353"/>
                  <a:pt x="1399922" y="3785"/>
                </a:cubicBezTo>
                <a:cubicBezTo>
                  <a:pt x="1370252" y="15923"/>
                  <a:pt x="1348673" y="69871"/>
                  <a:pt x="1302818" y="92798"/>
                </a:cubicBezTo>
                <a:cubicBezTo>
                  <a:pt x="1256963" y="115725"/>
                  <a:pt x="1178740" y="129212"/>
                  <a:pt x="1124793" y="141350"/>
                </a:cubicBezTo>
                <a:cubicBezTo>
                  <a:pt x="1070846" y="153488"/>
                  <a:pt x="1031734" y="153488"/>
                  <a:pt x="979136" y="165626"/>
                </a:cubicBezTo>
                <a:cubicBezTo>
                  <a:pt x="926538" y="177764"/>
                  <a:pt x="856407" y="191251"/>
                  <a:pt x="809204" y="214178"/>
                </a:cubicBezTo>
                <a:cubicBezTo>
                  <a:pt x="762001" y="237105"/>
                  <a:pt x="737724" y="268125"/>
                  <a:pt x="695915" y="303190"/>
                </a:cubicBezTo>
                <a:cubicBezTo>
                  <a:pt x="654106" y="338255"/>
                  <a:pt x="597461" y="400295"/>
                  <a:pt x="558350" y="424571"/>
                </a:cubicBezTo>
                <a:cubicBezTo>
                  <a:pt x="519238" y="448847"/>
                  <a:pt x="496311" y="438058"/>
                  <a:pt x="461246" y="448847"/>
                </a:cubicBezTo>
                <a:cubicBezTo>
                  <a:pt x="426181" y="459636"/>
                  <a:pt x="378976" y="482564"/>
                  <a:pt x="347957" y="489307"/>
                </a:cubicBezTo>
                <a:cubicBezTo>
                  <a:pt x="316938" y="496050"/>
                  <a:pt x="306148" y="477169"/>
                  <a:pt x="275129" y="489307"/>
                </a:cubicBezTo>
                <a:cubicBezTo>
                  <a:pt x="244110" y="501445"/>
                  <a:pt x="192860" y="556741"/>
                  <a:pt x="161841" y="562136"/>
                </a:cubicBezTo>
                <a:cubicBezTo>
                  <a:pt x="130821" y="567531"/>
                  <a:pt x="89012" y="521675"/>
                  <a:pt x="89012" y="521675"/>
                </a:cubicBezTo>
                <a:lnTo>
                  <a:pt x="0" y="473123"/>
                </a:lnTo>
                <a:lnTo>
                  <a:pt x="0" y="473123"/>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5513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ドイツの路面電車を普及した二大法律</a:t>
            </a:r>
          </a:p>
        </p:txBody>
      </p:sp>
      <p:sp>
        <p:nvSpPr>
          <p:cNvPr id="4" name="テキスト プレースホルダ 3"/>
          <p:cNvSpPr>
            <a:spLocks noGrp="1"/>
          </p:cNvSpPr>
          <p:nvPr>
            <p:ph type="body" idx="1"/>
          </p:nvPr>
        </p:nvSpPr>
        <p:spPr/>
        <p:txBody>
          <a:bodyPr/>
          <a:lstStyle/>
          <a:p>
            <a:r>
              <a:rPr lang="ja-JP" altLang="en-US" dirty="0"/>
              <a:t>地方自治体交通財政援助法</a:t>
            </a:r>
          </a:p>
        </p:txBody>
      </p:sp>
      <p:sp>
        <p:nvSpPr>
          <p:cNvPr id="3" name="コンテンツ プレースホルダ 2"/>
          <p:cNvSpPr>
            <a:spLocks noGrp="1"/>
          </p:cNvSpPr>
          <p:nvPr>
            <p:ph sz="half" idx="2"/>
          </p:nvPr>
        </p:nvSpPr>
        <p:spPr/>
        <p:txBody>
          <a:bodyPr/>
          <a:lstStyle/>
          <a:p>
            <a:r>
              <a:rPr lang="ja-JP" altLang="en-US" dirty="0"/>
              <a:t>１９７１年に公布</a:t>
            </a:r>
            <a:endParaRPr lang="en-US" altLang="ja-JP" dirty="0"/>
          </a:p>
          <a:p>
            <a:r>
              <a:rPr lang="ja-JP" altLang="en-US" dirty="0"/>
              <a:t>鉱油税を原資として、連邦政府による自治体の公共交通機関への補助を明示した</a:t>
            </a:r>
            <a:endParaRPr lang="en-US" altLang="ja-JP" dirty="0"/>
          </a:p>
          <a:p>
            <a:endParaRPr lang="ja-JP" altLang="en-US" dirty="0"/>
          </a:p>
        </p:txBody>
      </p:sp>
      <p:sp>
        <p:nvSpPr>
          <p:cNvPr id="5" name="テキスト プレースホルダ 4"/>
          <p:cNvSpPr>
            <a:spLocks noGrp="1"/>
          </p:cNvSpPr>
          <p:nvPr>
            <p:ph type="body" sz="quarter" idx="3"/>
          </p:nvPr>
        </p:nvSpPr>
        <p:spPr/>
        <p:txBody>
          <a:bodyPr/>
          <a:lstStyle/>
          <a:p>
            <a:r>
              <a:rPr lang="ja-JP" altLang="en-US" dirty="0"/>
              <a:t>地域化法</a:t>
            </a:r>
          </a:p>
        </p:txBody>
      </p:sp>
      <p:sp>
        <p:nvSpPr>
          <p:cNvPr id="6" name="コンテンツ プレースホルダ 5"/>
          <p:cNvSpPr>
            <a:spLocks noGrp="1"/>
          </p:cNvSpPr>
          <p:nvPr>
            <p:ph sz="quarter" idx="4"/>
          </p:nvPr>
        </p:nvSpPr>
        <p:spPr/>
        <p:txBody>
          <a:bodyPr/>
          <a:lstStyle/>
          <a:p>
            <a:r>
              <a:rPr lang="ja-JP" altLang="en-US" dirty="0"/>
              <a:t>１９９６年に施行</a:t>
            </a:r>
            <a:endParaRPr lang="en-US" altLang="ja-JP" dirty="0"/>
          </a:p>
          <a:p>
            <a:r>
              <a:rPr lang="ja-JP" altLang="en-US" dirty="0"/>
              <a:t>公共近距離旅客交通の計画、運営、財政の責任を全面的に州政府に移管</a:t>
            </a:r>
            <a:endParaRPr lang="en-US" altLang="ja-JP" dirty="0"/>
          </a:p>
          <a:p>
            <a:r>
              <a:rPr lang="ja-JP" altLang="en-US" dirty="0"/>
              <a:t>州は、従来からの額を交付金として受け取る一方で、独自の財源とあわせて、路面電車などの公共交通の整備や運営費の補助ができるようになる。</a:t>
            </a:r>
          </a:p>
        </p:txBody>
      </p:sp>
    </p:spTree>
    <p:extLst>
      <p:ext uri="{BB962C8B-B14F-4D97-AF65-F5344CB8AC3E}">
        <p14:creationId xmlns:p14="http://schemas.microsoft.com/office/powerpoint/2010/main" val="30043712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1C4304A1-EA3F-294F-8831-A8DA9825CA3A}"/>
              </a:ext>
            </a:extLst>
          </p:cNvPr>
          <p:cNvSpPr>
            <a:spLocks noGrp="1"/>
          </p:cNvSpPr>
          <p:nvPr>
            <p:ph type="title"/>
          </p:nvPr>
        </p:nvSpPr>
        <p:spPr/>
        <p:txBody>
          <a:bodyPr/>
          <a:lstStyle/>
          <a:p>
            <a:r>
              <a:rPr kumimoji="1" lang="ja-JP" altLang="en-US"/>
              <a:t>路面電車の比較から伺えること</a:t>
            </a:r>
          </a:p>
        </p:txBody>
      </p:sp>
      <p:sp>
        <p:nvSpPr>
          <p:cNvPr id="8" name="コンテンツ プレースホルダー 7">
            <a:extLst>
              <a:ext uri="{FF2B5EF4-FFF2-40B4-BE49-F238E27FC236}">
                <a16:creationId xmlns:a16="http://schemas.microsoft.com/office/drawing/2014/main" id="{FD7C992F-D4FD-4549-88A6-CF0172B64DBA}"/>
              </a:ext>
            </a:extLst>
          </p:cNvPr>
          <p:cNvSpPr>
            <a:spLocks noGrp="1"/>
          </p:cNvSpPr>
          <p:nvPr>
            <p:ph idx="1"/>
          </p:nvPr>
        </p:nvSpPr>
        <p:spPr/>
        <p:txBody>
          <a:bodyPr/>
          <a:lstStyle/>
          <a:p>
            <a:r>
              <a:rPr kumimoji="1" lang="ja-JP" altLang="en-US"/>
              <a:t>路面電車に採算性を要求しているのは日本だけ。</a:t>
            </a:r>
            <a:endParaRPr kumimoji="1" lang="en-US" altLang="ja-JP" dirty="0"/>
          </a:p>
          <a:p>
            <a:pPr lvl="1"/>
            <a:r>
              <a:rPr kumimoji="1" lang="ja-JP" altLang="en-US"/>
              <a:t>道路は整備費だけではなく、維持管理費までも税金で賄っている。これで勝負できる筈がない。</a:t>
            </a:r>
            <a:endParaRPr kumimoji="1" lang="en-US" altLang="ja-JP" dirty="0"/>
          </a:p>
          <a:p>
            <a:pPr lvl="1"/>
            <a:r>
              <a:rPr lang="ja-JP" altLang="en-US"/>
              <a:t>「鉄道事業は構造的に赤字事業である」（えちぜん鉄道伊東専務）</a:t>
            </a:r>
            <a:endParaRPr kumimoji="1" lang="en-US" altLang="ja-JP" dirty="0"/>
          </a:p>
          <a:p>
            <a:r>
              <a:rPr lang="ja-JP" altLang="en-US"/>
              <a:t>この採算性を要求してしまったら、路面電車だけでなくすべての公共交通事業が成り立たない。</a:t>
            </a:r>
            <a:endParaRPr lang="en-US" altLang="ja-JP" dirty="0"/>
          </a:p>
          <a:p>
            <a:r>
              <a:rPr kumimoji="1" lang="ja-JP" altLang="en-US"/>
              <a:t>ドイツは当然、赤字。それを税金で補填しているだけの話。日本もそうすれば、公共交通が整備できる。</a:t>
            </a:r>
            <a:endParaRPr kumimoji="1" lang="en-US" altLang="ja-JP" dirty="0"/>
          </a:p>
          <a:p>
            <a:r>
              <a:rPr lang="ja-JP" altLang="en-US"/>
              <a:t>民族性やら、国民の意識の違い（公共意識が高いこと）などとはまったく関係ない。</a:t>
            </a:r>
            <a:endParaRPr kumimoji="1" lang="ja-JP" altLang="en-US"/>
          </a:p>
        </p:txBody>
      </p:sp>
    </p:spTree>
    <p:extLst>
      <p:ext uri="{BB962C8B-B14F-4D97-AF65-F5344CB8AC3E}">
        <p14:creationId xmlns:p14="http://schemas.microsoft.com/office/powerpoint/2010/main" val="36906336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3610D2-AEF6-C14B-8863-64C0B8490043}"/>
              </a:ext>
            </a:extLst>
          </p:cNvPr>
          <p:cNvSpPr>
            <a:spLocks noGrp="1"/>
          </p:cNvSpPr>
          <p:nvPr>
            <p:ph type="title"/>
          </p:nvPr>
        </p:nvSpPr>
        <p:spPr/>
        <p:txBody>
          <a:bodyPr/>
          <a:lstStyle/>
          <a:p>
            <a:r>
              <a:rPr kumimoji="1" lang="ja-JP" altLang="en-US"/>
              <a:t>海外視察の心得</a:t>
            </a:r>
          </a:p>
        </p:txBody>
      </p:sp>
      <p:sp>
        <p:nvSpPr>
          <p:cNvPr id="3" name="コンテンツ プレースホルダー 2">
            <a:extLst>
              <a:ext uri="{FF2B5EF4-FFF2-40B4-BE49-F238E27FC236}">
                <a16:creationId xmlns:a16="http://schemas.microsoft.com/office/drawing/2014/main" id="{B4EF510F-83DF-F34B-BB2A-31F318B00C57}"/>
              </a:ext>
            </a:extLst>
          </p:cNvPr>
          <p:cNvSpPr>
            <a:spLocks noGrp="1"/>
          </p:cNvSpPr>
          <p:nvPr>
            <p:ph idx="1"/>
          </p:nvPr>
        </p:nvSpPr>
        <p:spPr/>
        <p:txBody>
          <a:bodyPr/>
          <a:lstStyle/>
          <a:p>
            <a:r>
              <a:rPr kumimoji="1" lang="ja-JP" altLang="en-US"/>
              <a:t>安易な結論を導かないように留意する</a:t>
            </a:r>
            <a:endParaRPr kumimoji="1" lang="en-US" altLang="ja-JP" dirty="0"/>
          </a:p>
          <a:p>
            <a:pPr lvl="1"/>
            <a:r>
              <a:rPr lang="ja-JP" altLang="en-US"/>
              <a:t>仮説を立てることは重要。しかし、それは仮説であるので、しっかりと検証することが必要。</a:t>
            </a:r>
            <a:endParaRPr lang="en-US" altLang="ja-JP" dirty="0"/>
          </a:p>
          <a:p>
            <a:pPr lvl="1"/>
            <a:r>
              <a:rPr kumimoji="1" lang="ja-JP" altLang="en-US"/>
              <a:t>仮説が間違っていても恥ずかしくはない。しかし、それに拘ってしまうと、間違った理解をしてしまう。</a:t>
            </a:r>
            <a:endParaRPr kumimoji="1" lang="en-US" altLang="ja-JP" dirty="0"/>
          </a:p>
          <a:p>
            <a:r>
              <a:rPr lang="ja-JP" altLang="en-US"/>
              <a:t>なぜ、日本とは違うのか</a:t>
            </a:r>
            <a:endParaRPr lang="en-US" altLang="ja-JP" dirty="0"/>
          </a:p>
          <a:p>
            <a:pPr lvl="1"/>
            <a:r>
              <a:rPr kumimoji="1" lang="ja-JP" altLang="en-US"/>
              <a:t>国民性という魅力的な口実に打ち勝つ。</a:t>
            </a:r>
            <a:endParaRPr kumimoji="1" lang="en-US" altLang="ja-JP" dirty="0"/>
          </a:p>
          <a:p>
            <a:pPr lvl="1"/>
            <a:r>
              <a:rPr lang="ja-JP" altLang="en-US"/>
              <a:t>制度論、政策論の違いによって、アウトプットが異なるという理解ができて、初めて海外視察は実務と結びつけることが可能となる。</a:t>
            </a:r>
            <a:endParaRPr lang="en-US" altLang="ja-JP" dirty="0"/>
          </a:p>
          <a:p>
            <a:pPr lvl="1"/>
            <a:r>
              <a:rPr kumimoji="1" lang="ja-JP" altLang="en-US"/>
              <a:t>「日本ではとても無理」という魅力的な逃げ道を敢えて、シャットダウンする。</a:t>
            </a:r>
          </a:p>
        </p:txBody>
      </p:sp>
    </p:spTree>
    <p:extLst>
      <p:ext uri="{BB962C8B-B14F-4D97-AF65-F5344CB8AC3E}">
        <p14:creationId xmlns:p14="http://schemas.microsoft.com/office/powerpoint/2010/main" val="206258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5C6B93-FFCE-014A-AD25-6C708214A94A}"/>
              </a:ext>
            </a:extLst>
          </p:cNvPr>
          <p:cNvSpPr>
            <a:spLocks noGrp="1"/>
          </p:cNvSpPr>
          <p:nvPr>
            <p:ph type="title"/>
          </p:nvPr>
        </p:nvSpPr>
        <p:spPr/>
        <p:txBody>
          <a:bodyPr/>
          <a:lstStyle/>
          <a:p>
            <a:r>
              <a:rPr kumimoji="1" lang="ja-JP" altLang="en-US"/>
              <a:t>ドイツの地勢</a:t>
            </a:r>
          </a:p>
        </p:txBody>
      </p:sp>
      <p:pic>
        <p:nvPicPr>
          <p:cNvPr id="3" name="図 2">
            <a:extLst>
              <a:ext uri="{FF2B5EF4-FFF2-40B4-BE49-F238E27FC236}">
                <a16:creationId xmlns:a16="http://schemas.microsoft.com/office/drawing/2014/main" id="{584FA556-24CF-084C-A61A-505445196166}"/>
              </a:ext>
            </a:extLst>
          </p:cNvPr>
          <p:cNvPicPr>
            <a:picLocks noChangeAspect="1"/>
          </p:cNvPicPr>
          <p:nvPr/>
        </p:nvPicPr>
        <p:blipFill>
          <a:blip r:embed="rId2"/>
          <a:stretch>
            <a:fillRect/>
          </a:stretch>
        </p:blipFill>
        <p:spPr>
          <a:xfrm>
            <a:off x="1066800" y="1124744"/>
            <a:ext cx="3292406" cy="4769768"/>
          </a:xfrm>
          <a:prstGeom prst="rect">
            <a:avLst/>
          </a:prstGeom>
        </p:spPr>
      </p:pic>
      <p:sp>
        <p:nvSpPr>
          <p:cNvPr id="8" name="テキスト ボックス 7">
            <a:extLst>
              <a:ext uri="{FF2B5EF4-FFF2-40B4-BE49-F238E27FC236}">
                <a16:creationId xmlns:a16="http://schemas.microsoft.com/office/drawing/2014/main" id="{D4334457-B341-284A-9659-D6B8B23DC604}"/>
              </a:ext>
            </a:extLst>
          </p:cNvPr>
          <p:cNvSpPr txBox="1"/>
          <p:nvPr/>
        </p:nvSpPr>
        <p:spPr>
          <a:xfrm>
            <a:off x="7452320" y="3959600"/>
            <a:ext cx="1439652" cy="369332"/>
          </a:xfrm>
          <a:prstGeom prst="rect">
            <a:avLst/>
          </a:prstGeom>
          <a:noFill/>
        </p:spPr>
        <p:txBody>
          <a:bodyPr wrap="square" rtlCol="0">
            <a:spAutoFit/>
          </a:bodyPr>
          <a:lstStyle/>
          <a:p>
            <a:r>
              <a:rPr lang="ja-JP" altLang="en-US"/>
              <a:t>ハルツ山地</a:t>
            </a:r>
            <a:endParaRPr kumimoji="1" lang="ja-JP" altLang="en-US"/>
          </a:p>
        </p:txBody>
      </p:sp>
      <p:pic>
        <p:nvPicPr>
          <p:cNvPr id="9" name="図 8">
            <a:extLst>
              <a:ext uri="{FF2B5EF4-FFF2-40B4-BE49-F238E27FC236}">
                <a16:creationId xmlns:a16="http://schemas.microsoft.com/office/drawing/2014/main" id="{692C2929-C440-324F-AC4F-A1B31C0BCB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4962" y="1127624"/>
            <a:ext cx="4247964" cy="2831976"/>
          </a:xfrm>
          <a:prstGeom prst="rect">
            <a:avLst/>
          </a:prstGeom>
        </p:spPr>
      </p:pic>
      <p:sp>
        <p:nvSpPr>
          <p:cNvPr id="4" name="円/楕円 3">
            <a:extLst>
              <a:ext uri="{FF2B5EF4-FFF2-40B4-BE49-F238E27FC236}">
                <a16:creationId xmlns:a16="http://schemas.microsoft.com/office/drawing/2014/main" id="{4A4F83F3-11CA-F140-B6A1-5913C55F8612}"/>
              </a:ext>
            </a:extLst>
          </p:cNvPr>
          <p:cNvSpPr/>
          <p:nvPr/>
        </p:nvSpPr>
        <p:spPr>
          <a:xfrm>
            <a:off x="2483768" y="2924944"/>
            <a:ext cx="792088" cy="576064"/>
          </a:xfrm>
          <a:prstGeom prst="ellipse">
            <a:avLst/>
          </a:prstGeom>
          <a:noFill/>
          <a:ln>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8938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5C6B93-FFCE-014A-AD25-6C708214A94A}"/>
              </a:ext>
            </a:extLst>
          </p:cNvPr>
          <p:cNvSpPr>
            <a:spLocks noGrp="1"/>
          </p:cNvSpPr>
          <p:nvPr>
            <p:ph type="title"/>
          </p:nvPr>
        </p:nvSpPr>
        <p:spPr/>
        <p:txBody>
          <a:bodyPr/>
          <a:lstStyle/>
          <a:p>
            <a:r>
              <a:rPr kumimoji="1" lang="ja-JP" altLang="en-US"/>
              <a:t>ドイツの地勢</a:t>
            </a:r>
          </a:p>
        </p:txBody>
      </p:sp>
      <p:pic>
        <p:nvPicPr>
          <p:cNvPr id="3" name="図 2">
            <a:extLst>
              <a:ext uri="{FF2B5EF4-FFF2-40B4-BE49-F238E27FC236}">
                <a16:creationId xmlns:a16="http://schemas.microsoft.com/office/drawing/2014/main" id="{584FA556-24CF-084C-A61A-505445196166}"/>
              </a:ext>
            </a:extLst>
          </p:cNvPr>
          <p:cNvPicPr>
            <a:picLocks noChangeAspect="1"/>
          </p:cNvPicPr>
          <p:nvPr/>
        </p:nvPicPr>
        <p:blipFill>
          <a:blip r:embed="rId2"/>
          <a:stretch>
            <a:fillRect/>
          </a:stretch>
        </p:blipFill>
        <p:spPr>
          <a:xfrm>
            <a:off x="1066800" y="1124744"/>
            <a:ext cx="3292406" cy="4769768"/>
          </a:xfrm>
          <a:prstGeom prst="rect">
            <a:avLst/>
          </a:prstGeom>
        </p:spPr>
      </p:pic>
      <p:sp>
        <p:nvSpPr>
          <p:cNvPr id="8" name="テキスト ボックス 7">
            <a:extLst>
              <a:ext uri="{FF2B5EF4-FFF2-40B4-BE49-F238E27FC236}">
                <a16:creationId xmlns:a16="http://schemas.microsoft.com/office/drawing/2014/main" id="{D4334457-B341-284A-9659-D6B8B23DC604}"/>
              </a:ext>
            </a:extLst>
          </p:cNvPr>
          <p:cNvSpPr txBox="1"/>
          <p:nvPr/>
        </p:nvSpPr>
        <p:spPr>
          <a:xfrm>
            <a:off x="7452320" y="3959600"/>
            <a:ext cx="1439652" cy="369332"/>
          </a:xfrm>
          <a:prstGeom prst="rect">
            <a:avLst/>
          </a:prstGeom>
          <a:noFill/>
        </p:spPr>
        <p:txBody>
          <a:bodyPr wrap="square" rtlCol="0">
            <a:spAutoFit/>
          </a:bodyPr>
          <a:lstStyle/>
          <a:p>
            <a:r>
              <a:rPr lang="ja-JP" altLang="en-US"/>
              <a:t>エルツ山塊</a:t>
            </a:r>
            <a:endParaRPr kumimoji="1" lang="ja-JP" altLang="en-US"/>
          </a:p>
        </p:txBody>
      </p:sp>
      <p:pic>
        <p:nvPicPr>
          <p:cNvPr id="5" name="図 4">
            <a:extLst>
              <a:ext uri="{FF2B5EF4-FFF2-40B4-BE49-F238E27FC236}">
                <a16:creationId xmlns:a16="http://schemas.microsoft.com/office/drawing/2014/main" id="{C7996CBB-F8D6-1D48-B385-E54A44CABD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4962" y="1111434"/>
            <a:ext cx="4257010" cy="2838007"/>
          </a:xfrm>
          <a:prstGeom prst="rect">
            <a:avLst/>
          </a:prstGeom>
        </p:spPr>
      </p:pic>
      <p:sp>
        <p:nvSpPr>
          <p:cNvPr id="6" name="円/楕円 5">
            <a:extLst>
              <a:ext uri="{FF2B5EF4-FFF2-40B4-BE49-F238E27FC236}">
                <a16:creationId xmlns:a16="http://schemas.microsoft.com/office/drawing/2014/main" id="{8890F253-FE1E-E344-80B1-A92B579BB23F}"/>
              </a:ext>
            </a:extLst>
          </p:cNvPr>
          <p:cNvSpPr/>
          <p:nvPr/>
        </p:nvSpPr>
        <p:spPr>
          <a:xfrm>
            <a:off x="3131840" y="3572259"/>
            <a:ext cx="792088" cy="432805"/>
          </a:xfrm>
          <a:prstGeom prst="ellipse">
            <a:avLst/>
          </a:prstGeom>
          <a:noFill/>
          <a:ln>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9242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60304F-3B23-F741-947B-D4DE9B74478F}"/>
              </a:ext>
            </a:extLst>
          </p:cNvPr>
          <p:cNvSpPr>
            <a:spLocks noGrp="1"/>
          </p:cNvSpPr>
          <p:nvPr>
            <p:ph type="title"/>
          </p:nvPr>
        </p:nvSpPr>
        <p:spPr/>
        <p:txBody>
          <a:bodyPr/>
          <a:lstStyle/>
          <a:p>
            <a:r>
              <a:rPr lang="ja-JP" altLang="en-US"/>
              <a:t>ドイツの都市</a:t>
            </a:r>
            <a:endParaRPr kumimoji="1" lang="ja-JP" altLang="en-US"/>
          </a:p>
        </p:txBody>
      </p:sp>
      <p:sp>
        <p:nvSpPr>
          <p:cNvPr id="3" name="テキスト プレースホルダ 9">
            <a:extLst>
              <a:ext uri="{FF2B5EF4-FFF2-40B4-BE49-F238E27FC236}">
                <a16:creationId xmlns:a16="http://schemas.microsoft.com/office/drawing/2014/main" id="{69F6FCF8-68F9-0A48-9DCF-5198C9F9B4F3}"/>
              </a:ext>
            </a:extLst>
          </p:cNvPr>
          <p:cNvSpPr txBox="1">
            <a:spLocks/>
          </p:cNvSpPr>
          <p:nvPr/>
        </p:nvSpPr>
        <p:spPr>
          <a:xfrm>
            <a:off x="457200" y="1435101"/>
            <a:ext cx="3682752" cy="278598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umimoji="1" sz="2400" kern="1200">
                <a:solidFill>
                  <a:schemeClr val="tx1"/>
                </a:solidFill>
                <a:latin typeface="+mn-lt"/>
                <a:ea typeface="小塚明朝 Pr6N H"/>
                <a:cs typeface="小塚明朝 Pr6N H" charset="0"/>
              </a:defRPr>
            </a:lvl1pPr>
            <a:lvl2pPr marL="742950" indent="-285750" algn="l" defTabSz="457200" rtl="0" eaLnBrk="1" fontAlgn="base" hangingPunct="1">
              <a:spcBef>
                <a:spcPct val="20000"/>
              </a:spcBef>
              <a:spcAft>
                <a:spcPct val="0"/>
              </a:spcAft>
              <a:buFont typeface="Arial" charset="0"/>
              <a:buChar char="–"/>
              <a:defRPr kumimoji="1" sz="2000" kern="1200">
                <a:solidFill>
                  <a:schemeClr val="tx1"/>
                </a:solidFill>
                <a:latin typeface="+mn-lt"/>
                <a:ea typeface="小塚明朝 Pr6N H"/>
                <a:cs typeface="小塚明朝 Pr6N H" charset="0"/>
              </a:defRPr>
            </a:lvl2pPr>
            <a:lvl3pPr marL="11430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小塚明朝 Pr6N H"/>
                <a:cs typeface="小塚明朝 Pr6N H" charset="0"/>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小塚明朝 Pr6N H"/>
                <a:cs typeface="小塚明朝 Pr6N H" charset="0"/>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小塚明朝 Pr6N H"/>
                <a:cs typeface="小塚明朝 Pr6N H" charset="0"/>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285750" indent="-285750">
              <a:buFont typeface="Arial"/>
              <a:buChar char="•"/>
            </a:pPr>
            <a:r>
              <a:rPr lang="ja-JP" altLang="en-US" sz="1800"/>
              <a:t>ベルリン（</a:t>
            </a:r>
            <a:r>
              <a:rPr lang="en-US" altLang="ja-JP" sz="1800" dirty="0"/>
              <a:t>343</a:t>
            </a:r>
            <a:r>
              <a:rPr lang="ja-JP" altLang="en-US" sz="1800"/>
              <a:t>万人）</a:t>
            </a:r>
            <a:endParaRPr lang="en-US" altLang="ja-JP" sz="1800" dirty="0"/>
          </a:p>
          <a:p>
            <a:pPr marL="285750" indent="-285750">
              <a:buFont typeface="Arial"/>
              <a:buChar char="•"/>
            </a:pPr>
            <a:r>
              <a:rPr lang="ja-JP" altLang="en-US" sz="1800"/>
              <a:t>ハンブルク（</a:t>
            </a:r>
            <a:r>
              <a:rPr lang="en-US" altLang="ja-JP" sz="1800" dirty="0"/>
              <a:t>177</a:t>
            </a:r>
            <a:r>
              <a:rPr lang="ja-JP" altLang="en-US" sz="1800"/>
              <a:t>万人）</a:t>
            </a:r>
            <a:endParaRPr lang="en-US" altLang="ja-JP" sz="1800" dirty="0"/>
          </a:p>
          <a:p>
            <a:pPr marL="285750" indent="-285750">
              <a:buFont typeface="Arial"/>
              <a:buChar char="•"/>
            </a:pPr>
            <a:r>
              <a:rPr lang="ja-JP" altLang="en-US" sz="1800"/>
              <a:t>ミュンヘン（</a:t>
            </a:r>
            <a:r>
              <a:rPr lang="en-US" altLang="ja-JP" sz="1800" dirty="0"/>
              <a:t>133</a:t>
            </a:r>
            <a:r>
              <a:rPr lang="ja-JP" altLang="en-US" sz="1800"/>
              <a:t>万人）</a:t>
            </a:r>
            <a:endParaRPr lang="en-US" altLang="ja-JP" sz="1800" dirty="0"/>
          </a:p>
          <a:p>
            <a:pPr marL="285750" indent="-285750">
              <a:buFont typeface="Arial"/>
              <a:buChar char="•"/>
            </a:pPr>
            <a:r>
              <a:rPr lang="ja-JP" altLang="en-US" sz="1800"/>
              <a:t>ケルン（</a:t>
            </a:r>
            <a:r>
              <a:rPr lang="en-US" altLang="ja-JP" sz="1800" dirty="0"/>
              <a:t>100</a:t>
            </a:r>
            <a:r>
              <a:rPr lang="ja-JP" altLang="en-US" sz="1800"/>
              <a:t>万人）</a:t>
            </a:r>
            <a:endParaRPr lang="en-US" altLang="ja-JP" sz="1800" dirty="0"/>
          </a:p>
          <a:p>
            <a:pPr marL="285750" indent="-285750">
              <a:buFont typeface="Arial"/>
              <a:buChar char="•"/>
            </a:pPr>
            <a:r>
              <a:rPr lang="ja-JP" altLang="en-US" sz="1800"/>
              <a:t>フランクフルト（</a:t>
            </a:r>
            <a:r>
              <a:rPr lang="en-US" altLang="ja-JP" sz="1800" dirty="0"/>
              <a:t>66</a:t>
            </a:r>
            <a:r>
              <a:rPr lang="ja-JP" altLang="en-US" sz="1800"/>
              <a:t>万人）</a:t>
            </a:r>
            <a:endParaRPr lang="en-US" altLang="ja-JP" sz="1800" dirty="0"/>
          </a:p>
          <a:p>
            <a:pPr marL="285750" indent="-285750">
              <a:buFont typeface="Arial"/>
              <a:buChar char="•"/>
            </a:pPr>
            <a:r>
              <a:rPr lang="ja-JP" altLang="en-US" sz="1800"/>
              <a:t>デュッセルドルフ（</a:t>
            </a:r>
            <a:r>
              <a:rPr lang="en-US" altLang="ja-JP" sz="1800" dirty="0"/>
              <a:t>59</a:t>
            </a:r>
            <a:r>
              <a:rPr lang="ja-JP" altLang="en-US" sz="1800"/>
              <a:t>万人）</a:t>
            </a:r>
            <a:endParaRPr lang="en-US" altLang="ja-JP" sz="1800" dirty="0"/>
          </a:p>
          <a:p>
            <a:pPr marL="285750" indent="-285750">
              <a:buFont typeface="Arial"/>
              <a:buChar char="•"/>
            </a:pPr>
            <a:r>
              <a:rPr lang="ja-JP" altLang="en-US" sz="1800"/>
              <a:t>ドルトムント（</a:t>
            </a:r>
            <a:r>
              <a:rPr lang="en-US" altLang="ja-JP" sz="1800" dirty="0"/>
              <a:t>58</a:t>
            </a:r>
            <a:r>
              <a:rPr lang="ja-JP" altLang="en-US" sz="1800"/>
              <a:t>万人）</a:t>
            </a:r>
            <a:endParaRPr lang="en-US" altLang="ja-JP" sz="1800" dirty="0"/>
          </a:p>
          <a:p>
            <a:pPr marL="285750" indent="-285750">
              <a:buFont typeface="Arial"/>
              <a:buChar char="•"/>
            </a:pPr>
            <a:r>
              <a:rPr lang="ja-JP" altLang="en-US" sz="1800"/>
              <a:t>ライプツィヒ（</a:t>
            </a:r>
            <a:r>
              <a:rPr lang="en-US" altLang="ja-JP" sz="1800" dirty="0"/>
              <a:t>50</a:t>
            </a:r>
            <a:r>
              <a:rPr lang="ja-JP" altLang="en-US" sz="1800"/>
              <a:t>万人）</a:t>
            </a:r>
            <a:endParaRPr lang="en-US" altLang="ja-JP" sz="1800" dirty="0"/>
          </a:p>
          <a:p>
            <a:pPr marL="285750" indent="-285750">
              <a:buFont typeface="Arial"/>
              <a:buChar char="•"/>
            </a:pPr>
            <a:endParaRPr lang="en-US" altLang="ja-JP" sz="1800" dirty="0"/>
          </a:p>
          <a:p>
            <a:endParaRPr lang="en-US" altLang="ja-JP" sz="1800" dirty="0"/>
          </a:p>
          <a:p>
            <a:endParaRPr lang="ja-JP" altLang="en-US" sz="1800" dirty="0"/>
          </a:p>
        </p:txBody>
      </p:sp>
      <p:pic>
        <p:nvPicPr>
          <p:cNvPr id="4" name="図 3">
            <a:extLst>
              <a:ext uri="{FF2B5EF4-FFF2-40B4-BE49-F238E27FC236}">
                <a16:creationId xmlns:a16="http://schemas.microsoft.com/office/drawing/2014/main" id="{D301CF19-28F8-4345-80D1-45EFF7BF6760}"/>
              </a:ext>
            </a:extLst>
          </p:cNvPr>
          <p:cNvPicPr>
            <a:picLocks noChangeAspect="1"/>
          </p:cNvPicPr>
          <p:nvPr/>
        </p:nvPicPr>
        <p:blipFill>
          <a:blip r:embed="rId2"/>
          <a:stretch>
            <a:fillRect/>
          </a:stretch>
        </p:blipFill>
        <p:spPr>
          <a:xfrm>
            <a:off x="4010783" y="1196752"/>
            <a:ext cx="4676017" cy="3512030"/>
          </a:xfrm>
          <a:prstGeom prst="rect">
            <a:avLst/>
          </a:prstGeom>
        </p:spPr>
      </p:pic>
    </p:spTree>
    <p:extLst>
      <p:ext uri="{BB962C8B-B14F-4D97-AF65-F5344CB8AC3E}">
        <p14:creationId xmlns:p14="http://schemas.microsoft.com/office/powerpoint/2010/main" val="368253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A8BCB8-B7FE-4B43-85FF-D62F9E879193}"/>
              </a:ext>
            </a:extLst>
          </p:cNvPr>
          <p:cNvSpPr>
            <a:spLocks noGrp="1"/>
          </p:cNvSpPr>
          <p:nvPr>
            <p:ph type="title"/>
          </p:nvPr>
        </p:nvSpPr>
        <p:spPr>
          <a:xfrm>
            <a:off x="1043608" y="159761"/>
            <a:ext cx="7620000" cy="487362"/>
          </a:xfrm>
        </p:spPr>
        <p:txBody>
          <a:bodyPr/>
          <a:lstStyle/>
          <a:p>
            <a:r>
              <a:rPr kumimoji="1" lang="ja-JP" altLang="en-US"/>
              <a:t>ドイツの人口分布</a:t>
            </a:r>
          </a:p>
        </p:txBody>
      </p:sp>
      <p:pic>
        <p:nvPicPr>
          <p:cNvPr id="5" name="コンテンツ プレースホルダー 4">
            <a:extLst>
              <a:ext uri="{FF2B5EF4-FFF2-40B4-BE49-F238E27FC236}">
                <a16:creationId xmlns:a16="http://schemas.microsoft.com/office/drawing/2014/main" id="{A09B100C-2DF1-AE42-9668-A7FB6EA561B1}"/>
              </a:ext>
            </a:extLst>
          </p:cNvPr>
          <p:cNvPicPr>
            <a:picLocks noGrp="1" noChangeAspect="1"/>
          </p:cNvPicPr>
          <p:nvPr>
            <p:ph idx="1"/>
          </p:nvPr>
        </p:nvPicPr>
        <p:blipFill>
          <a:blip r:embed="rId3"/>
          <a:stretch>
            <a:fillRect/>
          </a:stretch>
        </p:blipFill>
        <p:spPr>
          <a:xfrm>
            <a:off x="2411760" y="638969"/>
            <a:ext cx="5400600" cy="5458950"/>
          </a:xfrm>
        </p:spPr>
      </p:pic>
    </p:spTree>
    <p:extLst>
      <p:ext uri="{BB962C8B-B14F-4D97-AF65-F5344CB8AC3E}">
        <p14:creationId xmlns:p14="http://schemas.microsoft.com/office/powerpoint/2010/main" val="2665182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FA7BCA9-C3D6-4E47-A89F-24530A1C05A0}"/>
              </a:ext>
            </a:extLst>
          </p:cNvPr>
          <p:cNvSpPr>
            <a:spLocks noGrp="1"/>
          </p:cNvSpPr>
          <p:nvPr>
            <p:ph type="title"/>
          </p:nvPr>
        </p:nvSpPr>
        <p:spPr/>
        <p:txBody>
          <a:bodyPr/>
          <a:lstStyle/>
          <a:p>
            <a:r>
              <a:rPr kumimoji="1" lang="ja-JP" altLang="en-US"/>
              <a:t>人口密度の分布</a:t>
            </a:r>
          </a:p>
        </p:txBody>
      </p:sp>
      <p:sp>
        <p:nvSpPr>
          <p:cNvPr id="4" name="コンテンツ プレースホルダー 3">
            <a:extLst>
              <a:ext uri="{FF2B5EF4-FFF2-40B4-BE49-F238E27FC236}">
                <a16:creationId xmlns:a16="http://schemas.microsoft.com/office/drawing/2014/main" id="{C2103DE7-BF36-9F4B-8987-59800B5CA345}"/>
              </a:ext>
            </a:extLst>
          </p:cNvPr>
          <p:cNvSpPr>
            <a:spLocks noGrp="1"/>
          </p:cNvSpPr>
          <p:nvPr>
            <p:ph sz="half" idx="1"/>
          </p:nvPr>
        </p:nvSpPr>
        <p:spPr>
          <a:xfrm>
            <a:off x="467544" y="1124744"/>
            <a:ext cx="4038600" cy="4525963"/>
          </a:xfrm>
        </p:spPr>
        <p:txBody>
          <a:bodyPr/>
          <a:lstStyle/>
          <a:p>
            <a:r>
              <a:rPr lang="ja-JP" altLang="en-US" sz="2000"/>
              <a:t>ケルンからエッセンにかけてのライン・ルール地方の人口密度が高い</a:t>
            </a:r>
          </a:p>
          <a:p>
            <a:r>
              <a:rPr lang="ja-JP" altLang="en-US" sz="2000"/>
              <a:t>シュツットガルトの大都市圏も人口密度が高い</a:t>
            </a:r>
          </a:p>
          <a:p>
            <a:r>
              <a:rPr lang="ja-JP" altLang="en-US" sz="2000"/>
              <a:t>ベルリンの周縁部の人口密度は低い。</a:t>
            </a:r>
          </a:p>
          <a:p>
            <a:r>
              <a:rPr lang="ja-JP" altLang="en-US" sz="2000"/>
              <a:t>人口密度が最も低いのはメクレンブルク・フォアポンメルン州</a:t>
            </a:r>
          </a:p>
          <a:p>
            <a:endParaRPr kumimoji="1" lang="ja-JP" altLang="en-US"/>
          </a:p>
        </p:txBody>
      </p:sp>
      <p:pic>
        <p:nvPicPr>
          <p:cNvPr id="7" name="コンテンツ プレースホルダー 6">
            <a:extLst>
              <a:ext uri="{FF2B5EF4-FFF2-40B4-BE49-F238E27FC236}">
                <a16:creationId xmlns:a16="http://schemas.microsoft.com/office/drawing/2014/main" id="{FF9510F5-2789-0E49-A8E0-11CA64A5A44E}"/>
              </a:ext>
            </a:extLst>
          </p:cNvPr>
          <p:cNvPicPr>
            <a:picLocks noGrp="1" noChangeAspect="1"/>
          </p:cNvPicPr>
          <p:nvPr>
            <p:ph sz="half" idx="2"/>
          </p:nvPr>
        </p:nvPicPr>
        <p:blipFill>
          <a:blip r:embed="rId2"/>
          <a:stretch>
            <a:fillRect/>
          </a:stretch>
        </p:blipFill>
        <p:spPr>
          <a:xfrm>
            <a:off x="5004048" y="980728"/>
            <a:ext cx="3392719" cy="5061400"/>
          </a:xfrm>
          <a:prstGeom prst="rect">
            <a:avLst/>
          </a:prstGeom>
        </p:spPr>
      </p:pic>
    </p:spTree>
    <p:extLst>
      <p:ext uri="{BB962C8B-B14F-4D97-AF65-F5344CB8AC3E}">
        <p14:creationId xmlns:p14="http://schemas.microsoft.com/office/powerpoint/2010/main" val="3885724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C3DE28-8D5E-6F40-9B6E-2D36625A2A73}"/>
              </a:ext>
            </a:extLst>
          </p:cNvPr>
          <p:cNvSpPr>
            <a:spLocks noGrp="1"/>
          </p:cNvSpPr>
          <p:nvPr>
            <p:ph type="title"/>
          </p:nvPr>
        </p:nvSpPr>
        <p:spPr/>
        <p:txBody>
          <a:bodyPr/>
          <a:lstStyle/>
          <a:p>
            <a:r>
              <a:rPr lang="ja-JP" altLang="en-US"/>
              <a:t>主要人口稠密地域間の交通量</a:t>
            </a:r>
            <a:endParaRPr kumimoji="1" lang="ja-JP" altLang="en-US"/>
          </a:p>
        </p:txBody>
      </p:sp>
      <p:sp>
        <p:nvSpPr>
          <p:cNvPr id="5" name="コンテンツ プレースホルダー 4">
            <a:extLst>
              <a:ext uri="{FF2B5EF4-FFF2-40B4-BE49-F238E27FC236}">
                <a16:creationId xmlns:a16="http://schemas.microsoft.com/office/drawing/2014/main" id="{67309AE5-402F-8540-8F2B-84EA8A4A2C44}"/>
              </a:ext>
            </a:extLst>
          </p:cNvPr>
          <p:cNvSpPr>
            <a:spLocks noGrp="1"/>
          </p:cNvSpPr>
          <p:nvPr>
            <p:ph sz="half" idx="1"/>
          </p:nvPr>
        </p:nvSpPr>
        <p:spPr>
          <a:xfrm>
            <a:off x="467544" y="1412776"/>
            <a:ext cx="4038600" cy="4156308"/>
          </a:xfrm>
        </p:spPr>
        <p:txBody>
          <a:bodyPr/>
          <a:lstStyle/>
          <a:p>
            <a:r>
              <a:rPr lang="ja-JP" altLang="en-US" sz="2000"/>
              <a:t>ライン・ルール地方が拠点</a:t>
            </a:r>
          </a:p>
          <a:p>
            <a:r>
              <a:rPr lang="ja-JP" altLang="en-US" sz="2000"/>
              <a:t>ライン・ルールとライン・マインに多い交通量</a:t>
            </a:r>
          </a:p>
          <a:p>
            <a:r>
              <a:rPr lang="ja-JP" altLang="en-US" sz="2000"/>
              <a:t>バイエルからベルリンにかけての交通量は少ない</a:t>
            </a:r>
          </a:p>
          <a:p>
            <a:endParaRPr kumimoji="1" lang="ja-JP" altLang="en-US"/>
          </a:p>
        </p:txBody>
      </p:sp>
      <p:pic>
        <p:nvPicPr>
          <p:cNvPr id="3" name="図 2">
            <a:extLst>
              <a:ext uri="{FF2B5EF4-FFF2-40B4-BE49-F238E27FC236}">
                <a16:creationId xmlns:a16="http://schemas.microsoft.com/office/drawing/2014/main" id="{7606E022-1A94-854F-92C0-AA6CBF9F413D}"/>
              </a:ext>
            </a:extLst>
          </p:cNvPr>
          <p:cNvPicPr>
            <a:picLocks noChangeAspect="1"/>
          </p:cNvPicPr>
          <p:nvPr/>
        </p:nvPicPr>
        <p:blipFill>
          <a:blip r:embed="rId2"/>
          <a:stretch>
            <a:fillRect/>
          </a:stretch>
        </p:blipFill>
        <p:spPr>
          <a:xfrm>
            <a:off x="5076056" y="1052736"/>
            <a:ext cx="3222002" cy="4869160"/>
          </a:xfrm>
          <a:prstGeom prst="rect">
            <a:avLst/>
          </a:prstGeom>
        </p:spPr>
      </p:pic>
    </p:spTree>
    <p:extLst>
      <p:ext uri="{BB962C8B-B14F-4D97-AF65-F5344CB8AC3E}">
        <p14:creationId xmlns:p14="http://schemas.microsoft.com/office/powerpoint/2010/main" val="1975158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661029-91B6-094A-8B83-839C1E2863DF}"/>
              </a:ext>
            </a:extLst>
          </p:cNvPr>
          <p:cNvSpPr>
            <a:spLocks noGrp="1"/>
          </p:cNvSpPr>
          <p:nvPr>
            <p:ph type="title"/>
          </p:nvPr>
        </p:nvSpPr>
        <p:spPr/>
        <p:txBody>
          <a:bodyPr/>
          <a:lstStyle/>
          <a:p>
            <a:r>
              <a:rPr kumimoji="1" lang="ja-JP" altLang="en-US"/>
              <a:t>ドイツの産業的特徴</a:t>
            </a:r>
          </a:p>
        </p:txBody>
      </p:sp>
      <p:sp>
        <p:nvSpPr>
          <p:cNvPr id="3" name="コンテンツ プレースホルダー 2">
            <a:extLst>
              <a:ext uri="{FF2B5EF4-FFF2-40B4-BE49-F238E27FC236}">
                <a16:creationId xmlns:a16="http://schemas.microsoft.com/office/drawing/2014/main" id="{B9A558F2-2A4E-3D49-84ED-3D872CBD99AD}"/>
              </a:ext>
            </a:extLst>
          </p:cNvPr>
          <p:cNvSpPr>
            <a:spLocks noGrp="1"/>
          </p:cNvSpPr>
          <p:nvPr>
            <p:ph sz="half" idx="1"/>
          </p:nvPr>
        </p:nvSpPr>
        <p:spPr/>
        <p:txBody>
          <a:bodyPr/>
          <a:lstStyle/>
          <a:p>
            <a:r>
              <a:rPr kumimoji="1" lang="ja-JP" altLang="en-US"/>
              <a:t>ドイツはアメリカや日本と比べても、依然として製造分野の比率が高く、ものづくりの伝統を色濃く残している。</a:t>
            </a:r>
            <a:endParaRPr kumimoji="1" lang="en-US" altLang="ja-JP" dirty="0"/>
          </a:p>
          <a:p>
            <a:r>
              <a:rPr lang="ja-JP" altLang="en-US"/>
              <a:t>その柱は、①自動車、②機械、③化学、④電気、の４大産業。</a:t>
            </a:r>
            <a:endParaRPr kumimoji="1" lang="ja-JP" altLang="en-US"/>
          </a:p>
        </p:txBody>
      </p:sp>
      <p:pic>
        <p:nvPicPr>
          <p:cNvPr id="5" name="コンテンツ プレースホルダ 11" descr="IMG_5806.JPG">
            <a:extLst>
              <a:ext uri="{FF2B5EF4-FFF2-40B4-BE49-F238E27FC236}">
                <a16:creationId xmlns:a16="http://schemas.microsoft.com/office/drawing/2014/main" id="{C65B6B1E-2CC6-5643-A689-4F55D0089902}"/>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rcRect l="-14103" r="-14103"/>
          <a:stretch>
            <a:fillRect/>
          </a:stretch>
        </p:blipFill>
        <p:spPr>
          <a:xfrm>
            <a:off x="5220072" y="1268760"/>
            <a:ext cx="2943064" cy="1530382"/>
          </a:xfrm>
        </p:spPr>
      </p:pic>
      <p:pic>
        <p:nvPicPr>
          <p:cNvPr id="6" name="図 5">
            <a:extLst>
              <a:ext uri="{FF2B5EF4-FFF2-40B4-BE49-F238E27FC236}">
                <a16:creationId xmlns:a16="http://schemas.microsoft.com/office/drawing/2014/main" id="{331F04D2-7637-DB4A-89B6-94D9A57AD784}"/>
              </a:ext>
            </a:extLst>
          </p:cNvPr>
          <p:cNvPicPr>
            <a:picLocks noChangeAspect="1"/>
          </p:cNvPicPr>
          <p:nvPr/>
        </p:nvPicPr>
        <p:blipFill>
          <a:blip r:embed="rId3"/>
          <a:stretch>
            <a:fillRect/>
          </a:stretch>
        </p:blipFill>
        <p:spPr>
          <a:xfrm>
            <a:off x="5594350" y="2924944"/>
            <a:ext cx="2146300" cy="2857500"/>
          </a:xfrm>
          <a:prstGeom prst="rect">
            <a:avLst/>
          </a:prstGeom>
        </p:spPr>
      </p:pic>
    </p:spTree>
    <p:extLst>
      <p:ext uri="{BB962C8B-B14F-4D97-AF65-F5344CB8AC3E}">
        <p14:creationId xmlns:p14="http://schemas.microsoft.com/office/powerpoint/2010/main" val="2936959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F32971-1BBF-B04C-8FA3-5522F6D23A95}"/>
              </a:ext>
            </a:extLst>
          </p:cNvPr>
          <p:cNvSpPr>
            <a:spLocks noGrp="1"/>
          </p:cNvSpPr>
          <p:nvPr>
            <p:ph type="title"/>
          </p:nvPr>
        </p:nvSpPr>
        <p:spPr/>
        <p:txBody>
          <a:bodyPr/>
          <a:lstStyle/>
          <a:p>
            <a:r>
              <a:rPr kumimoji="1" lang="ja-JP" altLang="en-US"/>
              <a:t>ドイツの産業構造</a:t>
            </a:r>
          </a:p>
        </p:txBody>
      </p:sp>
      <p:sp>
        <p:nvSpPr>
          <p:cNvPr id="3" name="コンテンツ プレースホルダー 2">
            <a:extLst>
              <a:ext uri="{FF2B5EF4-FFF2-40B4-BE49-F238E27FC236}">
                <a16:creationId xmlns:a16="http://schemas.microsoft.com/office/drawing/2014/main" id="{86D63367-B803-0740-878F-45ECFCFE586B}"/>
              </a:ext>
            </a:extLst>
          </p:cNvPr>
          <p:cNvSpPr>
            <a:spLocks noGrp="1"/>
          </p:cNvSpPr>
          <p:nvPr>
            <p:ph sz="half" idx="1"/>
          </p:nvPr>
        </p:nvSpPr>
        <p:spPr/>
        <p:txBody>
          <a:bodyPr/>
          <a:lstStyle/>
          <a:p>
            <a:r>
              <a:rPr kumimoji="1" lang="ja-JP" altLang="en-US" sz="2000"/>
              <a:t>国内に石炭、褐炭、鉄鉱石などの資源はあるが、日本と同様に加工貿易型産業国家。</a:t>
            </a:r>
            <a:endParaRPr kumimoji="1" lang="en-US" altLang="ja-JP" sz="2000" dirty="0"/>
          </a:p>
          <a:p>
            <a:r>
              <a:rPr lang="ja-JP" altLang="en-US" sz="2000"/>
              <a:t>輸出入の</a:t>
            </a:r>
            <a:r>
              <a:rPr lang="en-US" altLang="ja-JP" sz="2000" dirty="0"/>
              <a:t>7</a:t>
            </a:r>
            <a:r>
              <a:rPr lang="ja-JP" altLang="en-US" sz="2000"/>
              <a:t>割はヨーロッパ。</a:t>
            </a:r>
            <a:endParaRPr lang="en-US" altLang="ja-JP" sz="2000" dirty="0"/>
          </a:p>
          <a:p>
            <a:r>
              <a:rPr kumimoji="1" lang="ja-JP" altLang="en-US" sz="2000"/>
              <a:t>自動車や機械といった中級の技術を推進力とするさんぎょうが主体で、エレクトロニクス分野は弱点となっている。</a:t>
            </a:r>
            <a:endParaRPr kumimoji="1" lang="en-US" altLang="ja-JP" sz="2000" dirty="0"/>
          </a:p>
          <a:p>
            <a:endParaRPr kumimoji="1" lang="ja-JP" altLang="en-US" sz="2000"/>
          </a:p>
        </p:txBody>
      </p:sp>
      <p:pic>
        <p:nvPicPr>
          <p:cNvPr id="6" name="コンテンツ プレースホルダー 5">
            <a:extLst>
              <a:ext uri="{FF2B5EF4-FFF2-40B4-BE49-F238E27FC236}">
                <a16:creationId xmlns:a16="http://schemas.microsoft.com/office/drawing/2014/main" id="{0B1B50F4-4795-F344-A512-9ACB4B021583}"/>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44008" y="1600200"/>
            <a:ext cx="3564396" cy="2376264"/>
          </a:xfrm>
        </p:spPr>
      </p:pic>
    </p:spTree>
    <p:extLst>
      <p:ext uri="{BB962C8B-B14F-4D97-AF65-F5344CB8AC3E}">
        <p14:creationId xmlns:p14="http://schemas.microsoft.com/office/powerpoint/2010/main" val="185690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ドイツの概要</a:t>
            </a:r>
          </a:p>
        </p:txBody>
      </p:sp>
      <p:sp>
        <p:nvSpPr>
          <p:cNvPr id="3" name="コンテンツ プレースホルダ 2"/>
          <p:cNvSpPr>
            <a:spLocks noGrp="1"/>
          </p:cNvSpPr>
          <p:nvPr>
            <p:ph idx="1"/>
          </p:nvPr>
        </p:nvSpPr>
        <p:spPr/>
        <p:txBody>
          <a:bodyPr>
            <a:normAutofit/>
          </a:bodyPr>
          <a:lstStyle/>
          <a:p>
            <a:r>
              <a:rPr lang="ja-JP" altLang="en-US" sz="2000" dirty="0"/>
              <a:t>ヨーロッパ中部にある連邦共和国。</a:t>
            </a:r>
            <a:endParaRPr lang="en-US" altLang="ja-JP" sz="2000" dirty="0"/>
          </a:p>
          <a:p>
            <a:r>
              <a:rPr lang="ja-JP" altLang="en-US" sz="2000" dirty="0"/>
              <a:t>首都ベルリン。</a:t>
            </a:r>
            <a:endParaRPr lang="en-US" altLang="ja-JP" sz="2000" dirty="0"/>
          </a:p>
          <a:p>
            <a:r>
              <a:rPr lang="ja-JP" altLang="en-US" sz="2000" dirty="0"/>
              <a:t>古代のゲルマニア。中世には神聖ローマ帝国の中心をなしたが、封建諸侯の割拠が長く続いた。</a:t>
            </a:r>
            <a:endParaRPr lang="en-US" altLang="ja-JP" sz="2000" dirty="0"/>
          </a:p>
          <a:p>
            <a:r>
              <a:rPr lang="en-US" altLang="ja-JP" sz="2000" dirty="0"/>
              <a:t>1871</a:t>
            </a:r>
            <a:r>
              <a:rPr lang="ja-JP" altLang="en-US" sz="2000" dirty="0"/>
              <a:t>年、プロイセンを盟主として統一国家が成立し、ドイツ帝国となる。</a:t>
            </a:r>
            <a:endParaRPr lang="en-US" altLang="ja-JP" sz="2000" dirty="0"/>
          </a:p>
          <a:p>
            <a:r>
              <a:rPr lang="ja-JP" altLang="en-US" sz="2000" dirty="0"/>
              <a:t>第一次大戦の敗戦により</a:t>
            </a:r>
            <a:r>
              <a:rPr lang="en-US" altLang="ja-JP" sz="2000" dirty="0"/>
              <a:t>1918</a:t>
            </a:r>
            <a:r>
              <a:rPr lang="ja-JP" altLang="en-US" sz="2000" dirty="0"/>
              <a:t>年（ワイマール）共和国、</a:t>
            </a:r>
            <a:r>
              <a:rPr lang="en-US" altLang="ja-JP" sz="2000" dirty="0"/>
              <a:t>33</a:t>
            </a:r>
            <a:r>
              <a:rPr lang="ja-JP" altLang="en-US" sz="2000" dirty="0"/>
              <a:t>年にはナチスが政権を握り、第二次世界大戦に突入し敗戦。</a:t>
            </a:r>
            <a:endParaRPr lang="en-US" altLang="ja-JP" sz="2000" dirty="0"/>
          </a:p>
          <a:p>
            <a:r>
              <a:rPr lang="ja-JP" altLang="en-US" sz="2000" dirty="0"/>
              <a:t>第二次世界大戦後の</a:t>
            </a:r>
            <a:r>
              <a:rPr lang="en-US" altLang="ja-JP" sz="2000" dirty="0"/>
              <a:t>49</a:t>
            </a:r>
            <a:r>
              <a:rPr lang="ja-JP" altLang="en-US" sz="2000" dirty="0"/>
              <a:t>年に東西に国が分裂、西のドイツ連邦共和国、東のドイツ民主共和国が成立するが、</a:t>
            </a:r>
            <a:r>
              <a:rPr lang="en-US" altLang="ja-JP" sz="2000" dirty="0"/>
              <a:t>90</a:t>
            </a:r>
            <a:r>
              <a:rPr lang="ja-JP" altLang="en-US" sz="2000" dirty="0"/>
              <a:t>年に再統一される。</a:t>
            </a:r>
            <a:endParaRPr lang="en-US" altLang="ja-JP" sz="2000" dirty="0"/>
          </a:p>
          <a:p>
            <a:r>
              <a:rPr lang="ja-JP" altLang="en-US" sz="2000" dirty="0"/>
              <a:t>ヨーロッパを代表する工業国家である。</a:t>
            </a:r>
            <a:endParaRPr lang="en-US" altLang="ja-JP" sz="2000" dirty="0"/>
          </a:p>
        </p:txBody>
      </p:sp>
    </p:spTree>
    <p:extLst>
      <p:ext uri="{BB962C8B-B14F-4D97-AF65-F5344CB8AC3E}">
        <p14:creationId xmlns:p14="http://schemas.microsoft.com/office/powerpoint/2010/main" val="1091097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937F313-1495-D845-B57A-62946C080379}"/>
              </a:ext>
            </a:extLst>
          </p:cNvPr>
          <p:cNvSpPr>
            <a:spLocks noGrp="1"/>
          </p:cNvSpPr>
          <p:nvPr>
            <p:ph type="title"/>
          </p:nvPr>
        </p:nvSpPr>
        <p:spPr/>
        <p:txBody>
          <a:bodyPr/>
          <a:lstStyle/>
          <a:p>
            <a:r>
              <a:rPr kumimoji="1" lang="ja-JP" altLang="en-US"/>
              <a:t>ドイツ企業ランキング（売上高）</a:t>
            </a:r>
          </a:p>
        </p:txBody>
      </p:sp>
      <p:graphicFrame>
        <p:nvGraphicFramePr>
          <p:cNvPr id="7" name="コンテンツ プレースホルダー 6">
            <a:extLst>
              <a:ext uri="{FF2B5EF4-FFF2-40B4-BE49-F238E27FC236}">
                <a16:creationId xmlns:a16="http://schemas.microsoft.com/office/drawing/2014/main" id="{9CB6F91C-DC1A-5A48-8AA4-C9DD96201AD6}"/>
              </a:ext>
            </a:extLst>
          </p:cNvPr>
          <p:cNvGraphicFramePr>
            <a:graphicFrameLocks noGrp="1"/>
          </p:cNvGraphicFramePr>
          <p:nvPr>
            <p:ph idx="1"/>
            <p:extLst>
              <p:ext uri="{D42A27DB-BD31-4B8C-83A1-F6EECF244321}">
                <p14:modId xmlns:p14="http://schemas.microsoft.com/office/powerpoint/2010/main" val="2892213819"/>
              </p:ext>
            </p:extLst>
          </p:nvPr>
        </p:nvGraphicFramePr>
        <p:xfrm>
          <a:off x="323528" y="1196753"/>
          <a:ext cx="8363271" cy="4032446"/>
        </p:xfrm>
        <a:graphic>
          <a:graphicData uri="http://schemas.openxmlformats.org/drawingml/2006/table">
            <a:tbl>
              <a:tblPr firstRow="1" bandRow="1">
                <a:tableStyleId>{5C22544A-7EE6-4342-B048-85BDC9FD1C3A}</a:tableStyleId>
              </a:tblPr>
              <a:tblGrid>
                <a:gridCol w="1476150">
                  <a:extLst>
                    <a:ext uri="{9D8B030D-6E8A-4147-A177-3AD203B41FA5}">
                      <a16:colId xmlns:a16="http://schemas.microsoft.com/office/drawing/2014/main" val="1087870478"/>
                    </a:ext>
                  </a:extLst>
                </a:gridCol>
                <a:gridCol w="3082241">
                  <a:extLst>
                    <a:ext uri="{9D8B030D-6E8A-4147-A177-3AD203B41FA5}">
                      <a16:colId xmlns:a16="http://schemas.microsoft.com/office/drawing/2014/main" val="3309967272"/>
                    </a:ext>
                  </a:extLst>
                </a:gridCol>
                <a:gridCol w="3804880">
                  <a:extLst>
                    <a:ext uri="{9D8B030D-6E8A-4147-A177-3AD203B41FA5}">
                      <a16:colId xmlns:a16="http://schemas.microsoft.com/office/drawing/2014/main" val="1648105189"/>
                    </a:ext>
                  </a:extLst>
                </a:gridCol>
              </a:tblGrid>
              <a:tr h="366187">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売上高ランキング</a:t>
                      </a:r>
                    </a:p>
                  </a:txBody>
                  <a:tcPr marL="9525" marR="9525" marT="9525" marB="0" anchor="ctr"/>
                </a:tc>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2014</a:t>
                      </a:r>
                    </a:p>
                  </a:txBody>
                  <a:tcPr marL="9525" marR="9525" marT="9525" marB="0" anchor="ctr"/>
                </a:tc>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1995</a:t>
                      </a:r>
                    </a:p>
                  </a:txBody>
                  <a:tcPr marL="9525" marR="9525" marT="9525" marB="0" anchor="ctr"/>
                </a:tc>
                <a:extLst>
                  <a:ext uri="{0D108BD9-81ED-4DB2-BD59-A6C34878D82A}">
                    <a16:rowId xmlns:a16="http://schemas.microsoft.com/office/drawing/2014/main" val="3789356616"/>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1</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フォルクスワーゲン（自動車）</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ダイムラー（自動車）</a:t>
                      </a:r>
                    </a:p>
                  </a:txBody>
                  <a:tcPr marL="9525" marR="9525" marT="9525" marB="0" anchor="ctr"/>
                </a:tc>
                <a:extLst>
                  <a:ext uri="{0D108BD9-81ED-4DB2-BD59-A6C34878D82A}">
                    <a16:rowId xmlns:a16="http://schemas.microsoft.com/office/drawing/2014/main" val="663203261"/>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2</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ダイムラー（自動車）</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ジーメンス（複合企業、テクノロジー）</a:t>
                      </a:r>
                    </a:p>
                  </a:txBody>
                  <a:tcPr marL="9525" marR="9525" marT="9525" marB="0" anchor="ctr"/>
                </a:tc>
                <a:extLst>
                  <a:ext uri="{0D108BD9-81ED-4DB2-BD59-A6C34878D82A}">
                    <a16:rowId xmlns:a16="http://schemas.microsoft.com/office/drawing/2014/main" val="4128684444"/>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3</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エーオン（エネルギー）</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フォルクスワーゲン（自動車）</a:t>
                      </a:r>
                    </a:p>
                  </a:txBody>
                  <a:tcPr marL="9525" marR="9525" marT="9525" marB="0" anchor="ctr"/>
                </a:tc>
                <a:extLst>
                  <a:ext uri="{0D108BD9-81ED-4DB2-BD59-A6C34878D82A}">
                    <a16:rowId xmlns:a16="http://schemas.microsoft.com/office/drawing/2014/main" val="1336897949"/>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4</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BMＷ（</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自動車）</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Metro （</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卸売・小売）</a:t>
                      </a:r>
                    </a:p>
                  </a:txBody>
                  <a:tcPr marL="9525" marR="9525" marT="9525" marB="0" anchor="ctr"/>
                </a:tc>
                <a:extLst>
                  <a:ext uri="{0D108BD9-81ED-4DB2-BD59-A6C34878D82A}">
                    <a16:rowId xmlns:a16="http://schemas.microsoft.com/office/drawing/2014/main" val="609205744"/>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5</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Schwarz Beteiligungs （</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食料品小売）</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VEBA（</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エネルギー）・・＞エーオン</a:t>
                      </a:r>
                    </a:p>
                  </a:txBody>
                  <a:tcPr marL="9525" marR="9525" marT="9525" marB="0" anchor="ctr"/>
                </a:tc>
                <a:extLst>
                  <a:ext uri="{0D108BD9-81ED-4DB2-BD59-A6C34878D82A}">
                    <a16:rowId xmlns:a16="http://schemas.microsoft.com/office/drawing/2014/main" val="3034611485"/>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6</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BASF（</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化学）</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メルセデスベンツ・・＞ダイムラー</a:t>
                      </a:r>
                    </a:p>
                  </a:txBody>
                  <a:tcPr marL="9525" marR="9525" marT="9525" marB="0" anchor="ctr"/>
                </a:tc>
                <a:extLst>
                  <a:ext uri="{0D108BD9-81ED-4DB2-BD59-A6C34878D82A}">
                    <a16:rowId xmlns:a16="http://schemas.microsoft.com/office/drawing/2014/main" val="2765537695"/>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7</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ジーメンス（複合企業、テクノロジー）</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Deutsche Telekom （</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通信サービス）</a:t>
                      </a:r>
                    </a:p>
                  </a:txBody>
                  <a:tcPr marL="9525" marR="9525" marT="9525" marB="0" anchor="ctr"/>
                </a:tc>
                <a:extLst>
                  <a:ext uri="{0D108BD9-81ED-4DB2-BD59-A6C34878D82A}">
                    <a16:rowId xmlns:a16="http://schemas.microsoft.com/office/drawing/2014/main" val="2251092085"/>
                  </a:ext>
                </a:extLst>
              </a:tr>
              <a:tr h="370576">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8</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Metro （</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卸売・小売）</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RWE（</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エネルギー）・・＞</a:t>
                      </a: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2018</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年にエーオンと統合</a:t>
                      </a:r>
                    </a:p>
                  </a:txBody>
                  <a:tcPr marL="9525" marR="9525" marT="9525" marB="0" anchor="ctr"/>
                </a:tc>
                <a:extLst>
                  <a:ext uri="{0D108BD9-81ED-4DB2-BD59-A6C34878D82A}">
                    <a16:rowId xmlns:a16="http://schemas.microsoft.com/office/drawing/2014/main" val="2113037487"/>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9</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Deutsche Telekom （</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通信サービス）</a:t>
                      </a:r>
                    </a:p>
                  </a:txBody>
                  <a:tcPr marL="9525" marR="9525" marT="9525" marB="0" anchor="ctr"/>
                </a:tc>
                <a:tc>
                  <a:txBody>
                    <a:bodyPr/>
                    <a:lstStyle/>
                    <a:p>
                      <a:pPr algn="l" fontAlgn="ct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ヘキスト（化学）</a:t>
                      </a:r>
                    </a:p>
                  </a:txBody>
                  <a:tcPr marL="9525" marR="9525" marT="9525" marB="0" anchor="ctr"/>
                </a:tc>
                <a:extLst>
                  <a:ext uri="{0D108BD9-81ED-4DB2-BD59-A6C34878D82A}">
                    <a16:rowId xmlns:a16="http://schemas.microsoft.com/office/drawing/2014/main" val="803668137"/>
                  </a:ext>
                </a:extLst>
              </a:tr>
              <a:tr h="366187">
                <a:tc>
                  <a:txBody>
                    <a:bodyPr/>
                    <a:lstStyle/>
                    <a:p>
                      <a:pPr algn="r" fontAlgn="ctr"/>
                      <a:r>
                        <a:rPr lang="en-US" altLang="ja-JP" sz="1200" b="0" i="0" u="none" strike="noStrike">
                          <a:solidFill>
                            <a:srgbClr val="000000"/>
                          </a:solidFill>
                          <a:effectLst/>
                          <a:latin typeface="游ゴシック" panose="020B0400000000000000" pitchFamily="34" charset="-128"/>
                          <a:ea typeface="游ゴシック" panose="020B0400000000000000" pitchFamily="34" charset="-128"/>
                        </a:rPr>
                        <a:t>10</a:t>
                      </a:r>
                    </a:p>
                  </a:txBody>
                  <a:tcPr marL="9525" marR="9525" marT="9525" marB="0" anchor="ctr"/>
                </a:tc>
                <a:tc>
                  <a:txBody>
                    <a:bodyPr/>
                    <a:lstStyle/>
                    <a:p>
                      <a:pPr algn="l" fontAlgn="ctr"/>
                      <a:r>
                        <a:rPr lang="en" sz="1200" b="0" i="0" u="none" strike="noStrike">
                          <a:solidFill>
                            <a:srgbClr val="000000"/>
                          </a:solidFill>
                          <a:effectLst/>
                          <a:latin typeface="游ゴシック" panose="020B0400000000000000" pitchFamily="34" charset="-128"/>
                          <a:ea typeface="游ゴシック" panose="020B0400000000000000" pitchFamily="34" charset="-128"/>
                        </a:rPr>
                        <a:t>Lidl Stiftung （</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食料品小売）</a:t>
                      </a:r>
                    </a:p>
                  </a:txBody>
                  <a:tcPr marL="9525" marR="9525" marT="9525" marB="0" anchor="ctr"/>
                </a:tc>
                <a:tc>
                  <a:txBody>
                    <a:bodyPr/>
                    <a:lstStyle/>
                    <a:p>
                      <a:pPr algn="l" fontAlgn="ctr"/>
                      <a:r>
                        <a:rPr lang="en" sz="1200" b="0" i="0" u="none" strike="noStrike" dirty="0">
                          <a:solidFill>
                            <a:srgbClr val="000000"/>
                          </a:solidFill>
                          <a:effectLst/>
                          <a:latin typeface="游ゴシック" panose="020B0400000000000000" pitchFamily="34" charset="-128"/>
                          <a:ea typeface="游ゴシック" panose="020B0400000000000000" pitchFamily="34" charset="-128"/>
                        </a:rPr>
                        <a:t>REWE （</a:t>
                      </a:r>
                      <a:r>
                        <a:rPr lang="ja-JP" altLang="en-US" sz="1200" b="0" i="0" u="none" strike="noStrike">
                          <a:solidFill>
                            <a:srgbClr val="000000"/>
                          </a:solidFill>
                          <a:effectLst/>
                          <a:latin typeface="游ゴシック" panose="020B0400000000000000" pitchFamily="34" charset="-128"/>
                          <a:ea typeface="游ゴシック" panose="020B0400000000000000" pitchFamily="34" charset="-128"/>
                        </a:rPr>
                        <a:t>食料品小売）</a:t>
                      </a:r>
                    </a:p>
                  </a:txBody>
                  <a:tcPr marL="9525" marR="9525" marT="9525" marB="0" anchor="ctr"/>
                </a:tc>
                <a:extLst>
                  <a:ext uri="{0D108BD9-81ED-4DB2-BD59-A6C34878D82A}">
                    <a16:rowId xmlns:a16="http://schemas.microsoft.com/office/drawing/2014/main" val="450586421"/>
                  </a:ext>
                </a:extLst>
              </a:tr>
            </a:tbl>
          </a:graphicData>
        </a:graphic>
      </p:graphicFrame>
    </p:spTree>
    <p:extLst>
      <p:ext uri="{BB962C8B-B14F-4D97-AF65-F5344CB8AC3E}">
        <p14:creationId xmlns:p14="http://schemas.microsoft.com/office/powerpoint/2010/main" val="665329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152D4-30B1-3A46-ACAD-4D0B5EAF7442}"/>
              </a:ext>
            </a:extLst>
          </p:cNvPr>
          <p:cNvSpPr>
            <a:spLocks noGrp="1"/>
          </p:cNvSpPr>
          <p:nvPr>
            <p:ph type="title"/>
          </p:nvPr>
        </p:nvSpPr>
        <p:spPr/>
        <p:txBody>
          <a:bodyPr/>
          <a:lstStyle/>
          <a:p>
            <a:r>
              <a:rPr lang="ja-JP" altLang="en-US"/>
              <a:t>　ドイツの工業</a:t>
            </a:r>
            <a:endParaRPr kumimoji="1" lang="ja-JP" altLang="en-US"/>
          </a:p>
        </p:txBody>
      </p:sp>
      <p:sp>
        <p:nvSpPr>
          <p:cNvPr id="4" name="コンテンツ プレースホルダー 3">
            <a:extLst>
              <a:ext uri="{FF2B5EF4-FFF2-40B4-BE49-F238E27FC236}">
                <a16:creationId xmlns:a16="http://schemas.microsoft.com/office/drawing/2014/main" id="{90F7B666-A185-DE4F-AAD6-8A7F36887133}"/>
              </a:ext>
            </a:extLst>
          </p:cNvPr>
          <p:cNvSpPr>
            <a:spLocks noGrp="1"/>
          </p:cNvSpPr>
          <p:nvPr>
            <p:ph sz="half" idx="1"/>
          </p:nvPr>
        </p:nvSpPr>
        <p:spPr/>
        <p:txBody>
          <a:bodyPr/>
          <a:lstStyle/>
          <a:p>
            <a:r>
              <a:rPr kumimoji="1" lang="ja-JP" altLang="en-US" sz="2000"/>
              <a:t>最大の工業地域はノルトライン・ヴェストファーレン州にあるルール地方とその周辺部。石炭、褐炭、鉄鉱石が結びつき重化学工業が発達。</a:t>
            </a:r>
            <a:endParaRPr kumimoji="1" lang="en-US" altLang="ja-JP" sz="2000" dirty="0"/>
          </a:p>
          <a:p>
            <a:r>
              <a:rPr lang="ja-JP" altLang="en-US" sz="2000"/>
              <a:t>ハイテク産業はバイエルン、バーデン・ヴュルテンベルク州といった南部。</a:t>
            </a:r>
            <a:endParaRPr lang="en-US" altLang="ja-JP" sz="2000" dirty="0"/>
          </a:p>
          <a:p>
            <a:r>
              <a:rPr kumimoji="1" lang="ja-JP" altLang="en-US" sz="2000"/>
              <a:t>旧東ドイツもザクセン州は第二次世界大戦以前は工業地帯であったが、ドイツ再統一後は壊滅状態になっている。</a:t>
            </a:r>
          </a:p>
        </p:txBody>
      </p:sp>
      <p:pic>
        <p:nvPicPr>
          <p:cNvPr id="15" name="コンテンツ プレースホルダー 14">
            <a:extLst>
              <a:ext uri="{FF2B5EF4-FFF2-40B4-BE49-F238E27FC236}">
                <a16:creationId xmlns:a16="http://schemas.microsoft.com/office/drawing/2014/main" id="{2741E72A-3927-9C45-831B-4FCDF1DE00F0}"/>
              </a:ext>
            </a:extLst>
          </p:cNvPr>
          <p:cNvPicPr>
            <a:picLocks noGrp="1" noChangeAspect="1"/>
          </p:cNvPicPr>
          <p:nvPr>
            <p:ph sz="half" idx="2"/>
          </p:nvPr>
        </p:nvPicPr>
        <p:blipFill>
          <a:blip r:embed="rId2"/>
          <a:stretch>
            <a:fillRect/>
          </a:stretch>
        </p:blipFill>
        <p:spPr>
          <a:xfrm>
            <a:off x="4716016" y="882650"/>
            <a:ext cx="3770837" cy="5336211"/>
          </a:xfrm>
        </p:spPr>
      </p:pic>
    </p:spTree>
    <p:extLst>
      <p:ext uri="{BB962C8B-B14F-4D97-AF65-F5344CB8AC3E}">
        <p14:creationId xmlns:p14="http://schemas.microsoft.com/office/powerpoint/2010/main" val="371401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B1C46A-F531-0647-BFF8-EEE10A1857C8}"/>
              </a:ext>
            </a:extLst>
          </p:cNvPr>
          <p:cNvSpPr>
            <a:spLocks noGrp="1"/>
          </p:cNvSpPr>
          <p:nvPr>
            <p:ph type="title"/>
          </p:nvPr>
        </p:nvSpPr>
        <p:spPr/>
        <p:txBody>
          <a:bodyPr/>
          <a:lstStyle/>
          <a:p>
            <a:r>
              <a:rPr lang="ja-JP" altLang="en-US"/>
              <a:t>ドイツの農業</a:t>
            </a:r>
            <a:endParaRPr kumimoji="1" lang="ja-JP" altLang="en-US"/>
          </a:p>
        </p:txBody>
      </p:sp>
      <p:sp>
        <p:nvSpPr>
          <p:cNvPr id="3" name="コンテンツ プレースホルダー 2">
            <a:extLst>
              <a:ext uri="{FF2B5EF4-FFF2-40B4-BE49-F238E27FC236}">
                <a16:creationId xmlns:a16="http://schemas.microsoft.com/office/drawing/2014/main" id="{54B7D7D6-5A71-5041-8A1D-61D0A79F869C}"/>
              </a:ext>
            </a:extLst>
          </p:cNvPr>
          <p:cNvSpPr>
            <a:spLocks noGrp="1"/>
          </p:cNvSpPr>
          <p:nvPr>
            <p:ph sz="half" idx="1"/>
          </p:nvPr>
        </p:nvSpPr>
        <p:spPr/>
        <p:txBody>
          <a:bodyPr/>
          <a:lstStyle/>
          <a:p>
            <a:r>
              <a:rPr lang="ja-JP" altLang="en-US" sz="2000"/>
              <a:t>国土面積の半分を農地が占める。しかし、</a:t>
            </a:r>
            <a:r>
              <a:rPr lang="en-US" altLang="ja-JP" sz="2000" dirty="0"/>
              <a:t>GDP</a:t>
            </a:r>
            <a:r>
              <a:rPr lang="ja-JP" altLang="en-US" sz="2000"/>
              <a:t>に占める割合は１％。</a:t>
            </a:r>
            <a:endParaRPr lang="en-US" altLang="ja-JP" sz="2000" dirty="0"/>
          </a:p>
          <a:p>
            <a:r>
              <a:rPr kumimoji="1" lang="ja-JP" altLang="en-US" sz="2000"/>
              <a:t>主な農産物は小麦、大麦、ライ麦、カラス麦、トウモロコシ、ジャガイモ、タマネギなど。</a:t>
            </a:r>
            <a:endParaRPr kumimoji="1" lang="en-US" altLang="ja-JP" sz="2000" dirty="0"/>
          </a:p>
          <a:p>
            <a:r>
              <a:rPr lang="ja-JP" altLang="en-US" sz="2000"/>
              <a:t>穀類、イモ類、乳製品、砂糖はほぼ自給できている。</a:t>
            </a:r>
            <a:endParaRPr lang="en-US" altLang="ja-JP" sz="2000" dirty="0"/>
          </a:p>
          <a:p>
            <a:r>
              <a:rPr kumimoji="1" lang="ja-JP" altLang="en-US" sz="2000"/>
              <a:t>自給率は７割程度。</a:t>
            </a:r>
            <a:endParaRPr kumimoji="1" lang="en-US" altLang="ja-JP" sz="2000" dirty="0"/>
          </a:p>
          <a:p>
            <a:r>
              <a:rPr lang="ja-JP" altLang="en-US" sz="2000"/>
              <a:t>農業は政府の補助金によって支えられている側面が強い。</a:t>
            </a:r>
            <a:endParaRPr kumimoji="1" lang="en-US" altLang="ja-JP" sz="2000" dirty="0"/>
          </a:p>
        </p:txBody>
      </p:sp>
      <p:pic>
        <p:nvPicPr>
          <p:cNvPr id="14" name="コンテンツ プレースホルダー 13">
            <a:extLst>
              <a:ext uri="{FF2B5EF4-FFF2-40B4-BE49-F238E27FC236}">
                <a16:creationId xmlns:a16="http://schemas.microsoft.com/office/drawing/2014/main" id="{3C73902C-992E-184D-A874-CB5480E6FDD4}"/>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48200" y="2060848"/>
            <a:ext cx="4038600" cy="2692400"/>
          </a:xfrm>
        </p:spPr>
      </p:pic>
    </p:spTree>
    <p:extLst>
      <p:ext uri="{BB962C8B-B14F-4D97-AF65-F5344CB8AC3E}">
        <p14:creationId xmlns:p14="http://schemas.microsoft.com/office/powerpoint/2010/main" val="1753120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DD4467-8F4C-4B42-84C2-5EAD42CDF79B}"/>
              </a:ext>
            </a:extLst>
          </p:cNvPr>
          <p:cNvSpPr>
            <a:spLocks noGrp="1"/>
          </p:cNvSpPr>
          <p:nvPr>
            <p:ph type="title"/>
          </p:nvPr>
        </p:nvSpPr>
        <p:spPr/>
        <p:txBody>
          <a:bodyPr/>
          <a:lstStyle/>
          <a:p>
            <a:r>
              <a:rPr kumimoji="1" lang="ja-JP" altLang="en-US"/>
              <a:t>農業</a:t>
            </a:r>
          </a:p>
        </p:txBody>
      </p:sp>
      <p:sp>
        <p:nvSpPr>
          <p:cNvPr id="3" name="コンテンツ プレースホルダー 2">
            <a:extLst>
              <a:ext uri="{FF2B5EF4-FFF2-40B4-BE49-F238E27FC236}">
                <a16:creationId xmlns:a16="http://schemas.microsoft.com/office/drawing/2014/main" id="{10893F2F-8657-F74E-9526-5F94BD32FBAE}"/>
              </a:ext>
            </a:extLst>
          </p:cNvPr>
          <p:cNvSpPr>
            <a:spLocks noGrp="1"/>
          </p:cNvSpPr>
          <p:nvPr>
            <p:ph sz="half" idx="1"/>
          </p:nvPr>
        </p:nvSpPr>
        <p:spPr>
          <a:xfrm>
            <a:off x="457200" y="1600201"/>
            <a:ext cx="4038600" cy="2260848"/>
          </a:xfrm>
        </p:spPr>
        <p:txBody>
          <a:bodyPr/>
          <a:lstStyle/>
          <a:p>
            <a:r>
              <a:rPr lang="ja-JP" altLang="en-US"/>
              <a:t>牛</a:t>
            </a:r>
            <a:endParaRPr lang="en-US" altLang="ja-JP" dirty="0"/>
          </a:p>
          <a:p>
            <a:r>
              <a:rPr kumimoji="1" lang="ja-JP" altLang="en-US"/>
              <a:t>ワイン</a:t>
            </a:r>
            <a:endParaRPr kumimoji="1" lang="en-US" altLang="ja-JP" dirty="0"/>
          </a:p>
          <a:p>
            <a:r>
              <a:rPr lang="ja-JP" altLang="en-US"/>
              <a:t>じゃがいも</a:t>
            </a:r>
            <a:endParaRPr kumimoji="1" lang="ja-JP" altLang="en-US"/>
          </a:p>
        </p:txBody>
      </p:sp>
      <p:pic>
        <p:nvPicPr>
          <p:cNvPr id="6" name="図 5">
            <a:extLst>
              <a:ext uri="{FF2B5EF4-FFF2-40B4-BE49-F238E27FC236}">
                <a16:creationId xmlns:a16="http://schemas.microsoft.com/office/drawing/2014/main" id="{BA39D399-AF83-0842-8CC7-D47394638283}"/>
              </a:ext>
            </a:extLst>
          </p:cNvPr>
          <p:cNvPicPr>
            <a:picLocks noChangeAspect="1"/>
          </p:cNvPicPr>
          <p:nvPr/>
        </p:nvPicPr>
        <p:blipFill>
          <a:blip r:embed="rId2"/>
          <a:stretch>
            <a:fillRect/>
          </a:stretch>
        </p:blipFill>
        <p:spPr>
          <a:xfrm>
            <a:off x="5505161" y="882650"/>
            <a:ext cx="3208698" cy="4964399"/>
          </a:xfrm>
          <a:prstGeom prst="rect">
            <a:avLst/>
          </a:prstGeom>
        </p:spPr>
      </p:pic>
      <p:pic>
        <p:nvPicPr>
          <p:cNvPr id="7" name="図 6">
            <a:extLst>
              <a:ext uri="{FF2B5EF4-FFF2-40B4-BE49-F238E27FC236}">
                <a16:creationId xmlns:a16="http://schemas.microsoft.com/office/drawing/2014/main" id="{FDB8E3D1-D8A4-9D43-B19E-8B3315AD1EC5}"/>
              </a:ext>
            </a:extLst>
          </p:cNvPr>
          <p:cNvPicPr>
            <a:picLocks noChangeAspect="1"/>
          </p:cNvPicPr>
          <p:nvPr/>
        </p:nvPicPr>
        <p:blipFill>
          <a:blip r:embed="rId3"/>
          <a:stretch>
            <a:fillRect/>
          </a:stretch>
        </p:blipFill>
        <p:spPr>
          <a:xfrm>
            <a:off x="2123728" y="1650628"/>
            <a:ext cx="469900" cy="431800"/>
          </a:xfrm>
          <a:prstGeom prst="rect">
            <a:avLst/>
          </a:prstGeom>
        </p:spPr>
      </p:pic>
      <p:pic>
        <p:nvPicPr>
          <p:cNvPr id="8" name="図 7">
            <a:extLst>
              <a:ext uri="{FF2B5EF4-FFF2-40B4-BE49-F238E27FC236}">
                <a16:creationId xmlns:a16="http://schemas.microsoft.com/office/drawing/2014/main" id="{512B4927-0FDC-D341-BA2E-D1B7EB782182}"/>
              </a:ext>
            </a:extLst>
          </p:cNvPr>
          <p:cNvPicPr>
            <a:picLocks noChangeAspect="1"/>
          </p:cNvPicPr>
          <p:nvPr/>
        </p:nvPicPr>
        <p:blipFill>
          <a:blip r:embed="rId4"/>
          <a:stretch>
            <a:fillRect/>
          </a:stretch>
        </p:blipFill>
        <p:spPr>
          <a:xfrm>
            <a:off x="6300192" y="1600200"/>
            <a:ext cx="1993900" cy="3632200"/>
          </a:xfrm>
          <a:prstGeom prst="rect">
            <a:avLst/>
          </a:prstGeom>
        </p:spPr>
      </p:pic>
      <p:pic>
        <p:nvPicPr>
          <p:cNvPr id="9" name="図 8">
            <a:extLst>
              <a:ext uri="{FF2B5EF4-FFF2-40B4-BE49-F238E27FC236}">
                <a16:creationId xmlns:a16="http://schemas.microsoft.com/office/drawing/2014/main" id="{075F2C3C-4B57-114E-9C2A-2B4C3B502E81}"/>
              </a:ext>
            </a:extLst>
          </p:cNvPr>
          <p:cNvPicPr>
            <a:picLocks noChangeAspect="1"/>
          </p:cNvPicPr>
          <p:nvPr/>
        </p:nvPicPr>
        <p:blipFill>
          <a:blip r:embed="rId5"/>
          <a:stretch>
            <a:fillRect/>
          </a:stretch>
        </p:blipFill>
        <p:spPr>
          <a:xfrm>
            <a:off x="5940152" y="3352273"/>
            <a:ext cx="2501900" cy="1536700"/>
          </a:xfrm>
          <a:prstGeom prst="rect">
            <a:avLst/>
          </a:prstGeom>
        </p:spPr>
      </p:pic>
      <p:pic>
        <p:nvPicPr>
          <p:cNvPr id="10" name="図 9">
            <a:extLst>
              <a:ext uri="{FF2B5EF4-FFF2-40B4-BE49-F238E27FC236}">
                <a16:creationId xmlns:a16="http://schemas.microsoft.com/office/drawing/2014/main" id="{D07FD053-E39C-7B4C-B3B3-2E107661EDD0}"/>
              </a:ext>
            </a:extLst>
          </p:cNvPr>
          <p:cNvPicPr>
            <a:picLocks noChangeAspect="1"/>
          </p:cNvPicPr>
          <p:nvPr/>
        </p:nvPicPr>
        <p:blipFill>
          <a:blip r:embed="rId6"/>
          <a:stretch>
            <a:fillRect/>
          </a:stretch>
        </p:blipFill>
        <p:spPr>
          <a:xfrm>
            <a:off x="2123728" y="2132856"/>
            <a:ext cx="469900" cy="431800"/>
          </a:xfrm>
          <a:prstGeom prst="rect">
            <a:avLst/>
          </a:prstGeom>
        </p:spPr>
      </p:pic>
      <p:pic>
        <p:nvPicPr>
          <p:cNvPr id="11" name="図 10">
            <a:extLst>
              <a:ext uri="{FF2B5EF4-FFF2-40B4-BE49-F238E27FC236}">
                <a16:creationId xmlns:a16="http://schemas.microsoft.com/office/drawing/2014/main" id="{D84092F7-288E-8840-B49B-BA1717D619F2}"/>
              </a:ext>
            </a:extLst>
          </p:cNvPr>
          <p:cNvPicPr>
            <a:picLocks noChangeAspect="1"/>
          </p:cNvPicPr>
          <p:nvPr/>
        </p:nvPicPr>
        <p:blipFill>
          <a:blip r:embed="rId7"/>
          <a:stretch>
            <a:fillRect/>
          </a:stretch>
        </p:blipFill>
        <p:spPr>
          <a:xfrm>
            <a:off x="5842992" y="2132856"/>
            <a:ext cx="2451100" cy="1308100"/>
          </a:xfrm>
          <a:prstGeom prst="rect">
            <a:avLst/>
          </a:prstGeom>
        </p:spPr>
      </p:pic>
      <p:pic>
        <p:nvPicPr>
          <p:cNvPr id="12" name="図 11">
            <a:extLst>
              <a:ext uri="{FF2B5EF4-FFF2-40B4-BE49-F238E27FC236}">
                <a16:creationId xmlns:a16="http://schemas.microsoft.com/office/drawing/2014/main" id="{229F72D4-5573-3949-8EDC-D4989C425713}"/>
              </a:ext>
            </a:extLst>
          </p:cNvPr>
          <p:cNvPicPr>
            <a:picLocks noChangeAspect="1"/>
          </p:cNvPicPr>
          <p:nvPr/>
        </p:nvPicPr>
        <p:blipFill>
          <a:blip r:embed="rId8"/>
          <a:stretch>
            <a:fillRect/>
          </a:stretch>
        </p:blipFill>
        <p:spPr>
          <a:xfrm>
            <a:off x="2771800" y="2636912"/>
            <a:ext cx="469900" cy="431800"/>
          </a:xfrm>
          <a:prstGeom prst="rect">
            <a:avLst/>
          </a:prstGeom>
        </p:spPr>
      </p:pic>
    </p:spTree>
    <p:extLst>
      <p:ext uri="{BB962C8B-B14F-4D97-AF65-F5344CB8AC3E}">
        <p14:creationId xmlns:p14="http://schemas.microsoft.com/office/powerpoint/2010/main" val="839861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B4630D-034A-454A-A6AA-975795D0448A}"/>
              </a:ext>
            </a:extLst>
          </p:cNvPr>
          <p:cNvSpPr>
            <a:spLocks noGrp="1"/>
          </p:cNvSpPr>
          <p:nvPr>
            <p:ph type="title"/>
          </p:nvPr>
        </p:nvSpPr>
        <p:spPr/>
        <p:txBody>
          <a:bodyPr/>
          <a:lstStyle/>
          <a:p>
            <a:r>
              <a:rPr kumimoji="1" lang="ja-JP" altLang="en-US"/>
              <a:t>サービス業</a:t>
            </a:r>
          </a:p>
        </p:txBody>
      </p:sp>
      <p:sp>
        <p:nvSpPr>
          <p:cNvPr id="5" name="コンテンツ プレースホルダー 4">
            <a:extLst>
              <a:ext uri="{FF2B5EF4-FFF2-40B4-BE49-F238E27FC236}">
                <a16:creationId xmlns:a16="http://schemas.microsoft.com/office/drawing/2014/main" id="{81ABF7CD-A3C9-7541-9345-6DBCE366C8CC}"/>
              </a:ext>
            </a:extLst>
          </p:cNvPr>
          <p:cNvSpPr>
            <a:spLocks noGrp="1"/>
          </p:cNvSpPr>
          <p:nvPr>
            <p:ph idx="1"/>
          </p:nvPr>
        </p:nvSpPr>
        <p:spPr>
          <a:xfrm>
            <a:off x="539552" y="980728"/>
            <a:ext cx="8208912" cy="5040560"/>
          </a:xfrm>
        </p:spPr>
        <p:txBody>
          <a:bodyPr/>
          <a:lstStyle/>
          <a:p>
            <a:r>
              <a:rPr lang="ja-JP" altLang="en-US"/>
              <a:t>小売業者は「商品を売ってやる」といった売り手市場感覚が現在においても存在する。サービス不在に近い状態で、日本とは著しく異なる。</a:t>
            </a:r>
            <a:r>
              <a:rPr kumimoji="1" lang="ja-JP" altLang="en-US"/>
              <a:t>サービス観念は発達がかなり遅れている。</a:t>
            </a:r>
            <a:endParaRPr kumimoji="1" lang="en-US" altLang="ja-JP" dirty="0"/>
          </a:p>
          <a:p>
            <a:r>
              <a:rPr lang="ja-JP" altLang="en-US"/>
              <a:t>その要因の一つは、小売店の営業時間を制限した「閉店法」。</a:t>
            </a:r>
            <a:r>
              <a:rPr lang="en-US" altLang="ja-JP" dirty="0"/>
              <a:t>1956</a:t>
            </a:r>
            <a:r>
              <a:rPr lang="ja-JP" altLang="en-US"/>
              <a:t>年に制定されたもので、小売り労働者が長時間労働で働かされるのを防ぐ目的でつくられる。</a:t>
            </a:r>
            <a:endParaRPr lang="en-US" altLang="ja-JP" dirty="0"/>
          </a:p>
          <a:p>
            <a:pPr lvl="1"/>
            <a:r>
              <a:rPr kumimoji="1" lang="ja-JP" altLang="en-US"/>
              <a:t>ガソリンスタンドや駅、空港は例外。</a:t>
            </a:r>
            <a:endParaRPr kumimoji="1" lang="en-US" altLang="ja-JP" dirty="0"/>
          </a:p>
          <a:p>
            <a:pPr lvl="1"/>
            <a:r>
              <a:rPr lang="ja-JP" altLang="en-US"/>
              <a:t>ベーカリーは日曜は３時間だけ営業できる。</a:t>
            </a:r>
            <a:endParaRPr lang="en-US" altLang="ja-JP" dirty="0"/>
          </a:p>
          <a:p>
            <a:r>
              <a:rPr kumimoji="1" lang="ja-JP" altLang="en-US"/>
              <a:t>消費者の利益を考慮しないという指摘はあるが、中小都市の商店街が維持し続けている要因の一つと個人的には考えている・・・一面的にその是非は判断できない。</a:t>
            </a:r>
            <a:endParaRPr kumimoji="1" lang="en-US" altLang="ja-JP" dirty="0"/>
          </a:p>
          <a:p>
            <a:endParaRPr kumimoji="1" lang="ja-JP" altLang="en-US"/>
          </a:p>
        </p:txBody>
      </p:sp>
    </p:spTree>
    <p:extLst>
      <p:ext uri="{BB962C8B-B14F-4D97-AF65-F5344CB8AC3E}">
        <p14:creationId xmlns:p14="http://schemas.microsoft.com/office/powerpoint/2010/main" val="569505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0E12A7-8863-CC47-B72E-DF66C96C25FF}"/>
              </a:ext>
            </a:extLst>
          </p:cNvPr>
          <p:cNvSpPr>
            <a:spLocks noGrp="1"/>
          </p:cNvSpPr>
          <p:nvPr>
            <p:ph type="title"/>
          </p:nvPr>
        </p:nvSpPr>
        <p:spPr/>
        <p:txBody>
          <a:bodyPr/>
          <a:lstStyle/>
          <a:p>
            <a:r>
              <a:rPr kumimoji="1" lang="ja-JP" altLang="en-US"/>
              <a:t>ドイツの歴史</a:t>
            </a:r>
          </a:p>
        </p:txBody>
      </p:sp>
      <p:sp>
        <p:nvSpPr>
          <p:cNvPr id="3" name="テキスト プレースホルダー 2">
            <a:extLst>
              <a:ext uri="{FF2B5EF4-FFF2-40B4-BE49-F238E27FC236}">
                <a16:creationId xmlns:a16="http://schemas.microsoft.com/office/drawing/2014/main" id="{BD48C28B-D724-6E42-A3A9-1DE018600A72}"/>
              </a:ext>
            </a:extLst>
          </p:cNvPr>
          <p:cNvSpPr>
            <a:spLocks noGrp="1"/>
          </p:cNvSpPr>
          <p:nvPr>
            <p:ph type="body" idx="1"/>
          </p:nvPr>
        </p:nvSpPr>
        <p:spPr/>
        <p:txBody>
          <a:bodyPr/>
          <a:lstStyle/>
          <a:p>
            <a:r>
              <a:rPr kumimoji="1" lang="ja-JP" altLang="en-US"/>
              <a:t>ポイント２</a:t>
            </a:r>
          </a:p>
        </p:txBody>
      </p:sp>
    </p:spTree>
    <p:extLst>
      <p:ext uri="{BB962C8B-B14F-4D97-AF65-F5344CB8AC3E}">
        <p14:creationId xmlns:p14="http://schemas.microsoft.com/office/powerpoint/2010/main" val="2440245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4502A60-89AF-844E-8B24-3BD22154099B}"/>
              </a:ext>
            </a:extLst>
          </p:cNvPr>
          <p:cNvSpPr>
            <a:spLocks noGrp="1"/>
          </p:cNvSpPr>
          <p:nvPr>
            <p:ph type="title"/>
          </p:nvPr>
        </p:nvSpPr>
        <p:spPr/>
        <p:txBody>
          <a:bodyPr/>
          <a:lstStyle/>
          <a:p>
            <a:r>
              <a:rPr kumimoji="1" lang="ja-JP" altLang="en-US"/>
              <a:t>ドイツ人の祖先</a:t>
            </a:r>
          </a:p>
        </p:txBody>
      </p:sp>
      <p:sp>
        <p:nvSpPr>
          <p:cNvPr id="5" name="コンテンツ プレースホルダー 4">
            <a:extLst>
              <a:ext uri="{FF2B5EF4-FFF2-40B4-BE49-F238E27FC236}">
                <a16:creationId xmlns:a16="http://schemas.microsoft.com/office/drawing/2014/main" id="{6BB58B69-CF24-1E44-A555-72B7EFC36FF0}"/>
              </a:ext>
            </a:extLst>
          </p:cNvPr>
          <p:cNvSpPr>
            <a:spLocks noGrp="1"/>
          </p:cNvSpPr>
          <p:nvPr>
            <p:ph idx="1"/>
          </p:nvPr>
        </p:nvSpPr>
        <p:spPr/>
        <p:txBody>
          <a:bodyPr/>
          <a:lstStyle/>
          <a:p>
            <a:r>
              <a:rPr kumimoji="1" lang="ja-JP" altLang="en-US"/>
              <a:t>ドイツ人の祖先は古代ローマ時代のゲルマン人である。ドイツ人は英語で</a:t>
            </a:r>
            <a:r>
              <a:rPr kumimoji="1" lang="en-US" altLang="ja-JP" dirty="0"/>
              <a:t>German. </a:t>
            </a:r>
          </a:p>
          <a:p>
            <a:r>
              <a:rPr lang="ja-JP" altLang="en-US"/>
              <a:t>ゲルマン人の定義はゲルマン語をしゃべる人達。</a:t>
            </a:r>
            <a:endParaRPr lang="en-US" altLang="ja-JP" dirty="0"/>
          </a:p>
          <a:p>
            <a:r>
              <a:rPr kumimoji="1" lang="ja-JP" altLang="en-US"/>
              <a:t>ライン川とドナウ川からバルト海沿岸にかけて、多くのゲルマン部族が居住していた。</a:t>
            </a:r>
            <a:endParaRPr kumimoji="1" lang="en-US" altLang="ja-JP" dirty="0"/>
          </a:p>
          <a:p>
            <a:r>
              <a:rPr lang="ja-JP" altLang="en-US"/>
              <a:t>４世紀後半から農耕地不足や人口増加、さらにフン族の圧力によって本格的な大移動を開始。</a:t>
            </a:r>
            <a:endParaRPr lang="en-US" altLang="ja-JP" dirty="0"/>
          </a:p>
          <a:p>
            <a:r>
              <a:rPr kumimoji="1" lang="ja-JP" altLang="en-US"/>
              <a:t>侵入された西ローマ帝国はゲルマン人によって滅ぼされる。</a:t>
            </a:r>
          </a:p>
        </p:txBody>
      </p:sp>
    </p:spTree>
    <p:extLst>
      <p:ext uri="{BB962C8B-B14F-4D97-AF65-F5344CB8AC3E}">
        <p14:creationId xmlns:p14="http://schemas.microsoft.com/office/powerpoint/2010/main" val="3609194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194B7D-23FE-E641-92AE-2554841B9063}"/>
              </a:ext>
            </a:extLst>
          </p:cNvPr>
          <p:cNvSpPr>
            <a:spLocks noGrp="1"/>
          </p:cNvSpPr>
          <p:nvPr>
            <p:ph type="title"/>
          </p:nvPr>
        </p:nvSpPr>
        <p:spPr/>
        <p:txBody>
          <a:bodyPr/>
          <a:lstStyle/>
          <a:p>
            <a:r>
              <a:rPr kumimoji="1" lang="ja-JP" altLang="en-US"/>
              <a:t>フランク王国</a:t>
            </a:r>
          </a:p>
        </p:txBody>
      </p:sp>
      <p:sp>
        <p:nvSpPr>
          <p:cNvPr id="3" name="コンテンツ プレースホルダー 2">
            <a:extLst>
              <a:ext uri="{FF2B5EF4-FFF2-40B4-BE49-F238E27FC236}">
                <a16:creationId xmlns:a16="http://schemas.microsoft.com/office/drawing/2014/main" id="{757F844A-1D33-6843-BF19-6A8954DD814C}"/>
              </a:ext>
            </a:extLst>
          </p:cNvPr>
          <p:cNvSpPr>
            <a:spLocks noGrp="1"/>
          </p:cNvSpPr>
          <p:nvPr>
            <p:ph idx="1"/>
          </p:nvPr>
        </p:nvSpPr>
        <p:spPr>
          <a:xfrm>
            <a:off x="467544" y="1412776"/>
            <a:ext cx="5616624" cy="4176464"/>
          </a:xfrm>
        </p:spPr>
        <p:txBody>
          <a:bodyPr/>
          <a:lstStyle/>
          <a:p>
            <a:r>
              <a:rPr kumimoji="1" lang="ja-JP" altLang="en-US" sz="2000"/>
              <a:t>ゲルマン部族のうち、ライン川を越えてガリア地方に移ったフランク族は強力であった。</a:t>
            </a:r>
            <a:endParaRPr kumimoji="1" lang="en-US" altLang="ja-JP" sz="2000" dirty="0"/>
          </a:p>
          <a:p>
            <a:r>
              <a:rPr lang="ja-JP" altLang="en-US" sz="2000"/>
              <a:t>フランク王国はキリスト教の布教を通してローマ人の信頼を獲得する。</a:t>
            </a:r>
            <a:endParaRPr lang="en-US" altLang="ja-JP" sz="2000" dirty="0"/>
          </a:p>
          <a:p>
            <a:r>
              <a:rPr kumimoji="1" lang="ja-JP" altLang="en-US" sz="2000"/>
              <a:t>エルベ川からピレネー山脈までを統一した、フランク王カール１世は、ローマ教皇よりローマ皇帝の冠を授けられ、カール大帝と呼ばれる。</a:t>
            </a:r>
            <a:endParaRPr kumimoji="1" lang="en-US" altLang="ja-JP" sz="2000" dirty="0"/>
          </a:p>
          <a:p>
            <a:r>
              <a:rPr lang="ja-JP" altLang="en-US" sz="2000"/>
              <a:t>カール大帝の死後、フランク王国は東フランク、西フランク、イタリアの３つに分裂。</a:t>
            </a:r>
            <a:endParaRPr lang="en-US" altLang="ja-JP" sz="2000" dirty="0"/>
          </a:p>
          <a:p>
            <a:r>
              <a:rPr kumimoji="1" lang="ja-JP" altLang="en-US" sz="2000"/>
              <a:t>東フランク王国がドイツの基礎となる。</a:t>
            </a:r>
          </a:p>
        </p:txBody>
      </p:sp>
      <p:pic>
        <p:nvPicPr>
          <p:cNvPr id="4" name="図 3">
            <a:extLst>
              <a:ext uri="{FF2B5EF4-FFF2-40B4-BE49-F238E27FC236}">
                <a16:creationId xmlns:a16="http://schemas.microsoft.com/office/drawing/2014/main" id="{1F5231B6-B8ED-F34F-8F05-6B72FAC4E904}"/>
              </a:ext>
            </a:extLst>
          </p:cNvPr>
          <p:cNvPicPr>
            <a:picLocks noChangeAspect="1"/>
          </p:cNvPicPr>
          <p:nvPr/>
        </p:nvPicPr>
        <p:blipFill>
          <a:blip r:embed="rId2"/>
          <a:stretch>
            <a:fillRect/>
          </a:stretch>
        </p:blipFill>
        <p:spPr>
          <a:xfrm>
            <a:off x="6444208" y="1052736"/>
            <a:ext cx="2540000" cy="4737100"/>
          </a:xfrm>
          <a:prstGeom prst="rect">
            <a:avLst/>
          </a:prstGeom>
        </p:spPr>
      </p:pic>
    </p:spTree>
    <p:extLst>
      <p:ext uri="{BB962C8B-B14F-4D97-AF65-F5344CB8AC3E}">
        <p14:creationId xmlns:p14="http://schemas.microsoft.com/office/powerpoint/2010/main" val="1115358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34CEB-C5D1-8642-A65C-2A0198A7CD26}"/>
              </a:ext>
            </a:extLst>
          </p:cNvPr>
          <p:cNvSpPr>
            <a:spLocks noGrp="1"/>
          </p:cNvSpPr>
          <p:nvPr>
            <p:ph type="title"/>
          </p:nvPr>
        </p:nvSpPr>
        <p:spPr/>
        <p:txBody>
          <a:bodyPr/>
          <a:lstStyle/>
          <a:p>
            <a:r>
              <a:rPr kumimoji="1" lang="ja-JP" altLang="en-US"/>
              <a:t>フランク王国から神聖ローマ帝国</a:t>
            </a:r>
          </a:p>
        </p:txBody>
      </p:sp>
      <p:sp>
        <p:nvSpPr>
          <p:cNvPr id="3" name="コンテンツ プレースホルダー 2">
            <a:extLst>
              <a:ext uri="{FF2B5EF4-FFF2-40B4-BE49-F238E27FC236}">
                <a16:creationId xmlns:a16="http://schemas.microsoft.com/office/drawing/2014/main" id="{0AA83666-8246-144E-BDE5-D888C17D6BA6}"/>
              </a:ext>
            </a:extLst>
          </p:cNvPr>
          <p:cNvSpPr>
            <a:spLocks noGrp="1"/>
          </p:cNvSpPr>
          <p:nvPr>
            <p:ph idx="1"/>
          </p:nvPr>
        </p:nvSpPr>
        <p:spPr>
          <a:xfrm>
            <a:off x="467544" y="1196752"/>
            <a:ext cx="5760640" cy="4191000"/>
          </a:xfrm>
        </p:spPr>
        <p:txBody>
          <a:bodyPr/>
          <a:lstStyle/>
          <a:p>
            <a:r>
              <a:rPr kumimoji="1" lang="ja-JP" altLang="en-US" sz="2000"/>
              <a:t>東フランク王国はフランケン、ザクセン、バイエルン、シュヴァーベン、ロートリンゲンの所属に分かれていたが、ザクセン族首長のオットー１世が頭一つ抜きん出る。</a:t>
            </a:r>
            <a:endParaRPr kumimoji="1" lang="en-US" altLang="ja-JP" sz="2000" dirty="0"/>
          </a:p>
          <a:p>
            <a:r>
              <a:rPr lang="ja-JP" altLang="en-US" sz="2000"/>
              <a:t>９６２年、オットーはローマ教皇から皇帝の冠を受けて、ドイツの王権がローマの皇帝権と結合し、北イタリアから北海・バルト海沿岸までを勢力下におく「神聖ローマ帝国」が成立する。</a:t>
            </a:r>
            <a:endParaRPr kumimoji="1" lang="ja-JP" altLang="en-US" sz="2000"/>
          </a:p>
        </p:txBody>
      </p:sp>
      <p:pic>
        <p:nvPicPr>
          <p:cNvPr id="6" name="図 5">
            <a:extLst>
              <a:ext uri="{FF2B5EF4-FFF2-40B4-BE49-F238E27FC236}">
                <a16:creationId xmlns:a16="http://schemas.microsoft.com/office/drawing/2014/main" id="{863008DF-782C-AD4E-A43F-F49282A07369}"/>
              </a:ext>
            </a:extLst>
          </p:cNvPr>
          <p:cNvPicPr>
            <a:picLocks noChangeAspect="1"/>
          </p:cNvPicPr>
          <p:nvPr/>
        </p:nvPicPr>
        <p:blipFill>
          <a:blip r:embed="rId2"/>
          <a:stretch>
            <a:fillRect/>
          </a:stretch>
        </p:blipFill>
        <p:spPr>
          <a:xfrm>
            <a:off x="6444208" y="1196752"/>
            <a:ext cx="2540000" cy="3860800"/>
          </a:xfrm>
          <a:prstGeom prst="rect">
            <a:avLst/>
          </a:prstGeom>
        </p:spPr>
      </p:pic>
    </p:spTree>
    <p:extLst>
      <p:ext uri="{BB962C8B-B14F-4D97-AF65-F5344CB8AC3E}">
        <p14:creationId xmlns:p14="http://schemas.microsoft.com/office/powerpoint/2010/main" val="4046672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620A878-BDF3-BF41-8F7F-691318E84D13}"/>
              </a:ext>
            </a:extLst>
          </p:cNvPr>
          <p:cNvSpPr>
            <a:spLocks noGrp="1"/>
          </p:cNvSpPr>
          <p:nvPr>
            <p:ph type="title"/>
          </p:nvPr>
        </p:nvSpPr>
        <p:spPr/>
        <p:txBody>
          <a:bodyPr/>
          <a:lstStyle/>
          <a:p>
            <a:r>
              <a:rPr kumimoji="1" lang="ja-JP" altLang="en-US"/>
              <a:t>神聖ローマ帝国の瓦解</a:t>
            </a:r>
          </a:p>
        </p:txBody>
      </p:sp>
      <p:sp>
        <p:nvSpPr>
          <p:cNvPr id="5" name="コンテンツ プレースホルダー 4">
            <a:extLst>
              <a:ext uri="{FF2B5EF4-FFF2-40B4-BE49-F238E27FC236}">
                <a16:creationId xmlns:a16="http://schemas.microsoft.com/office/drawing/2014/main" id="{CAADA0A8-C097-344B-97F7-FA26FB913B25}"/>
              </a:ext>
            </a:extLst>
          </p:cNvPr>
          <p:cNvSpPr>
            <a:spLocks noGrp="1"/>
          </p:cNvSpPr>
          <p:nvPr>
            <p:ph idx="1"/>
          </p:nvPr>
        </p:nvSpPr>
        <p:spPr>
          <a:xfrm>
            <a:off x="467544" y="1196752"/>
            <a:ext cx="8219256" cy="4752528"/>
          </a:xfrm>
        </p:spPr>
        <p:txBody>
          <a:bodyPr/>
          <a:lstStyle/>
          <a:p>
            <a:r>
              <a:rPr kumimoji="1" lang="ja-JP" altLang="en-US"/>
              <a:t>神聖ローマ帝国の歴代皇帝は、内政をなおざりにした。その結果、皇帝の支配権は空洞化し、諸侯は混乱に乗じて独自の領邦国家を築き、群雄割拠の様相を呈した。</a:t>
            </a:r>
            <a:endParaRPr kumimoji="1" lang="en-US" altLang="ja-JP" dirty="0"/>
          </a:p>
          <a:p>
            <a:r>
              <a:rPr lang="ja-JP" altLang="en-US"/>
              <a:t>１６世紀の宗教改革とその後の宗教対立は、帝国の分裂をさらに決定づける。</a:t>
            </a:r>
            <a:endParaRPr lang="en-US" altLang="ja-JP" dirty="0"/>
          </a:p>
          <a:p>
            <a:r>
              <a:rPr kumimoji="1" lang="ja-JP" altLang="en-US"/>
              <a:t>アウスブルクの宗教和議（</a:t>
            </a:r>
            <a:r>
              <a:rPr kumimoji="1" lang="en-US" altLang="ja-JP" dirty="0"/>
              <a:t>1555</a:t>
            </a:r>
            <a:r>
              <a:rPr kumimoji="1" lang="ja-JP" altLang="en-US"/>
              <a:t>年）は「領主の宗教がその地の宗教となる」原則を定めた。</a:t>
            </a:r>
            <a:endParaRPr kumimoji="1" lang="en-US" altLang="ja-JP" dirty="0"/>
          </a:p>
          <a:p>
            <a:r>
              <a:rPr lang="ja-JP" altLang="en-US"/>
              <a:t>さらに</a:t>
            </a:r>
            <a:r>
              <a:rPr lang="en-US" altLang="ja-JP" dirty="0"/>
              <a:t>30</a:t>
            </a:r>
            <a:r>
              <a:rPr lang="ja-JP" altLang="en-US"/>
              <a:t>年戦争（</a:t>
            </a:r>
            <a:r>
              <a:rPr lang="en-US" altLang="ja-JP" dirty="0"/>
              <a:t>1618-1648</a:t>
            </a:r>
            <a:r>
              <a:rPr lang="ja-JP" altLang="en-US"/>
              <a:t>）の講和条約であるウェストファリア条約は、諸侯の宗教の自由と「領邦主権」を認める。</a:t>
            </a:r>
            <a:endParaRPr kumimoji="1" lang="en-US" altLang="ja-JP" dirty="0"/>
          </a:p>
          <a:p>
            <a:r>
              <a:rPr lang="ja-JP" altLang="en-US"/>
              <a:t>ここに帝国の支配は有名無実化し、ドイツの政治発展は</a:t>
            </a:r>
            <a:r>
              <a:rPr lang="en-US" altLang="ja-JP" dirty="0"/>
              <a:t>300</a:t>
            </a:r>
            <a:r>
              <a:rPr lang="ja-JP" altLang="en-US"/>
              <a:t>を越える領邦国家群に委ねられることになる。</a:t>
            </a:r>
            <a:endParaRPr kumimoji="1" lang="ja-JP" altLang="en-US"/>
          </a:p>
        </p:txBody>
      </p:sp>
    </p:spTree>
    <p:extLst>
      <p:ext uri="{BB962C8B-B14F-4D97-AF65-F5344CB8AC3E}">
        <p14:creationId xmlns:p14="http://schemas.microsoft.com/office/powerpoint/2010/main" val="383836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48E56C-AC57-2543-9884-C71D6F475448}"/>
              </a:ext>
            </a:extLst>
          </p:cNvPr>
          <p:cNvSpPr>
            <a:spLocks noGrp="1"/>
          </p:cNvSpPr>
          <p:nvPr>
            <p:ph type="title"/>
          </p:nvPr>
        </p:nvSpPr>
        <p:spPr/>
        <p:txBody>
          <a:bodyPr/>
          <a:lstStyle/>
          <a:p>
            <a:r>
              <a:rPr kumimoji="1" lang="ja-JP" altLang="en-US"/>
              <a:t>ドイツの地理</a:t>
            </a:r>
          </a:p>
        </p:txBody>
      </p:sp>
      <p:sp>
        <p:nvSpPr>
          <p:cNvPr id="3" name="テキスト プレースホルダー 2">
            <a:extLst>
              <a:ext uri="{FF2B5EF4-FFF2-40B4-BE49-F238E27FC236}">
                <a16:creationId xmlns:a16="http://schemas.microsoft.com/office/drawing/2014/main" id="{D012922D-FAAB-BD4D-86B4-3B48004C22AB}"/>
              </a:ext>
            </a:extLst>
          </p:cNvPr>
          <p:cNvSpPr>
            <a:spLocks noGrp="1"/>
          </p:cNvSpPr>
          <p:nvPr>
            <p:ph type="body" idx="1"/>
          </p:nvPr>
        </p:nvSpPr>
        <p:spPr/>
        <p:txBody>
          <a:bodyPr/>
          <a:lstStyle/>
          <a:p>
            <a:r>
              <a:rPr kumimoji="1" lang="ja-JP" altLang="en-US"/>
              <a:t>ポイント１</a:t>
            </a:r>
          </a:p>
        </p:txBody>
      </p:sp>
    </p:spTree>
    <p:extLst>
      <p:ext uri="{BB962C8B-B14F-4D97-AF65-F5344CB8AC3E}">
        <p14:creationId xmlns:p14="http://schemas.microsoft.com/office/powerpoint/2010/main" val="2990726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8FA5D2-BC2D-9644-AB52-4D0110F5D60D}"/>
              </a:ext>
            </a:extLst>
          </p:cNvPr>
          <p:cNvSpPr>
            <a:spLocks noGrp="1"/>
          </p:cNvSpPr>
          <p:nvPr>
            <p:ph type="title"/>
          </p:nvPr>
        </p:nvSpPr>
        <p:spPr/>
        <p:txBody>
          <a:bodyPr/>
          <a:lstStyle/>
          <a:p>
            <a:r>
              <a:rPr kumimoji="1" lang="ja-JP" altLang="en-US"/>
              <a:t>神聖ローマ帝国の消滅</a:t>
            </a:r>
          </a:p>
        </p:txBody>
      </p:sp>
      <p:sp>
        <p:nvSpPr>
          <p:cNvPr id="3" name="コンテンツ プレースホルダー 2">
            <a:extLst>
              <a:ext uri="{FF2B5EF4-FFF2-40B4-BE49-F238E27FC236}">
                <a16:creationId xmlns:a16="http://schemas.microsoft.com/office/drawing/2014/main" id="{C3A8A2AE-BAFA-894D-AFBB-C88EFD2D8AE8}"/>
              </a:ext>
            </a:extLst>
          </p:cNvPr>
          <p:cNvSpPr>
            <a:spLocks noGrp="1"/>
          </p:cNvSpPr>
          <p:nvPr>
            <p:ph idx="1"/>
          </p:nvPr>
        </p:nvSpPr>
        <p:spPr/>
        <p:txBody>
          <a:bodyPr/>
          <a:lstStyle/>
          <a:p>
            <a:r>
              <a:rPr kumimoji="1" lang="ja-JP" altLang="en-US"/>
              <a:t>各領邦国家内には君主を中心に独自の国家意識が形成されつつあったが、「ドイツ人」としての自覚は希薄であった。</a:t>
            </a:r>
            <a:endParaRPr kumimoji="1" lang="en-US" altLang="ja-JP" dirty="0"/>
          </a:p>
          <a:p>
            <a:r>
              <a:rPr lang="ja-JP" altLang="en-US"/>
              <a:t>ナポレオンが</a:t>
            </a:r>
            <a:r>
              <a:rPr lang="en-US" altLang="ja-JP" dirty="0"/>
              <a:t>18</a:t>
            </a:r>
            <a:r>
              <a:rPr lang="ja-JP" altLang="en-US"/>
              <a:t>世紀末から</a:t>
            </a:r>
            <a:r>
              <a:rPr lang="en-US" altLang="ja-JP" dirty="0"/>
              <a:t>19</a:t>
            </a:r>
            <a:r>
              <a:rPr lang="ja-JP" altLang="en-US"/>
              <a:t>世紀初頭にかけて帝国内に侵入した時、これに一致団結して対抗するドイツ人の集団は現れなかった。</a:t>
            </a:r>
            <a:endParaRPr lang="en-US" altLang="ja-JP" dirty="0"/>
          </a:p>
          <a:p>
            <a:r>
              <a:rPr kumimoji="1" lang="en-US" altLang="ja-JP" dirty="0"/>
              <a:t>1806</a:t>
            </a:r>
            <a:r>
              <a:rPr kumimoji="1" lang="ja-JP" altLang="en-US"/>
              <a:t>年、ナポレオンの恩恵で領土を拡張した西南ドイツの諸侯が「ライン同盟」を結成してナポレオンに忠誠を誓ったとき、「神聖ローマ帝国」は消滅したのである。</a:t>
            </a:r>
          </a:p>
        </p:txBody>
      </p:sp>
    </p:spTree>
    <p:extLst>
      <p:ext uri="{BB962C8B-B14F-4D97-AF65-F5344CB8AC3E}">
        <p14:creationId xmlns:p14="http://schemas.microsoft.com/office/powerpoint/2010/main" val="3388319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B68FD2-8CDF-8340-9B7E-B5648377A1FF}"/>
              </a:ext>
            </a:extLst>
          </p:cNvPr>
          <p:cNvSpPr>
            <a:spLocks noGrp="1"/>
          </p:cNvSpPr>
          <p:nvPr>
            <p:ph type="title"/>
          </p:nvPr>
        </p:nvSpPr>
        <p:spPr/>
        <p:txBody>
          <a:bodyPr/>
          <a:lstStyle/>
          <a:p>
            <a:r>
              <a:rPr kumimoji="1" lang="ja-JP" altLang="en-US"/>
              <a:t>ナポレオン</a:t>
            </a:r>
          </a:p>
        </p:txBody>
      </p:sp>
      <p:sp>
        <p:nvSpPr>
          <p:cNvPr id="3" name="コンテンツ プレースホルダー 2">
            <a:extLst>
              <a:ext uri="{FF2B5EF4-FFF2-40B4-BE49-F238E27FC236}">
                <a16:creationId xmlns:a16="http://schemas.microsoft.com/office/drawing/2014/main" id="{A65A53C7-15AF-DA44-8F96-8E93123511EC}"/>
              </a:ext>
            </a:extLst>
          </p:cNvPr>
          <p:cNvSpPr>
            <a:spLocks noGrp="1"/>
          </p:cNvSpPr>
          <p:nvPr>
            <p:ph idx="1"/>
          </p:nvPr>
        </p:nvSpPr>
        <p:spPr/>
        <p:txBody>
          <a:bodyPr/>
          <a:lstStyle/>
          <a:p>
            <a:r>
              <a:rPr kumimoji="1" lang="ja-JP" altLang="en-US"/>
              <a:t>ナポレオンの支配はドイツの諸国家に大きな影響を与える。</a:t>
            </a:r>
            <a:endParaRPr kumimoji="1" lang="en-US" altLang="ja-JP" dirty="0"/>
          </a:p>
          <a:p>
            <a:pPr lvl="1"/>
            <a:r>
              <a:rPr lang="ja-JP" altLang="en-US"/>
              <a:t>自由主義的な改革：農奴の解放、営業・職業の自由、国民皆兵制などが導入</a:t>
            </a:r>
            <a:endParaRPr lang="en-US" altLang="ja-JP" dirty="0"/>
          </a:p>
          <a:p>
            <a:pPr lvl="1"/>
            <a:r>
              <a:rPr kumimoji="1" lang="ja-JP" altLang="en-US"/>
              <a:t>ナポレオンの強烈なフランス・ナショナリズムは、被支配者側にも固有のナショナリズムを喚起させ、ドイツ国民国家の必要性の自覚を促すことになる。</a:t>
            </a:r>
            <a:endParaRPr kumimoji="1" lang="en-US" altLang="ja-JP" dirty="0"/>
          </a:p>
          <a:p>
            <a:r>
              <a:rPr kumimoji="1" lang="ja-JP" altLang="en-US"/>
              <a:t>プロイセン、オーストリア、ロシアは</a:t>
            </a:r>
            <a:r>
              <a:rPr kumimoji="1" lang="en-US" altLang="ja-JP" dirty="0"/>
              <a:t>1813</a:t>
            </a:r>
            <a:r>
              <a:rPr kumimoji="1" lang="ja-JP" altLang="en-US"/>
              <a:t>年にライプツィヒの戦いでナポレオンを破る。これが、その後のドイツ国民運動の出発点となる。</a:t>
            </a:r>
            <a:endParaRPr kumimoji="1" lang="en-US" altLang="ja-JP" dirty="0"/>
          </a:p>
          <a:p>
            <a:endParaRPr lang="en-US" altLang="ja-JP" dirty="0"/>
          </a:p>
          <a:p>
            <a:endParaRPr kumimoji="1" lang="ja-JP" altLang="en-US"/>
          </a:p>
        </p:txBody>
      </p:sp>
    </p:spTree>
    <p:extLst>
      <p:ext uri="{BB962C8B-B14F-4D97-AF65-F5344CB8AC3E}">
        <p14:creationId xmlns:p14="http://schemas.microsoft.com/office/powerpoint/2010/main" val="755329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90AC78-B377-EF4B-844E-E22DD766405A}"/>
              </a:ext>
            </a:extLst>
          </p:cNvPr>
          <p:cNvSpPr>
            <a:spLocks noGrp="1"/>
          </p:cNvSpPr>
          <p:nvPr>
            <p:ph type="title"/>
          </p:nvPr>
        </p:nvSpPr>
        <p:spPr/>
        <p:txBody>
          <a:bodyPr/>
          <a:lstStyle/>
          <a:p>
            <a:r>
              <a:rPr kumimoji="1" lang="ja-JP" altLang="en-US"/>
              <a:t>ドイツ連邦</a:t>
            </a:r>
          </a:p>
        </p:txBody>
      </p:sp>
      <p:sp>
        <p:nvSpPr>
          <p:cNvPr id="3" name="コンテンツ プレースホルダー 2">
            <a:extLst>
              <a:ext uri="{FF2B5EF4-FFF2-40B4-BE49-F238E27FC236}">
                <a16:creationId xmlns:a16="http://schemas.microsoft.com/office/drawing/2014/main" id="{03CC5B46-F946-9842-AE89-C5039E1B30A4}"/>
              </a:ext>
            </a:extLst>
          </p:cNvPr>
          <p:cNvSpPr>
            <a:spLocks noGrp="1"/>
          </p:cNvSpPr>
          <p:nvPr>
            <p:ph idx="1"/>
          </p:nvPr>
        </p:nvSpPr>
        <p:spPr/>
        <p:txBody>
          <a:bodyPr/>
          <a:lstStyle/>
          <a:p>
            <a:r>
              <a:rPr kumimoji="1" lang="ja-JP" altLang="en-US"/>
              <a:t>ナポレオン没後、ヨーロッパをフランス革命前の状態に復元することを目的としたウィーン会議（</a:t>
            </a:r>
            <a:r>
              <a:rPr kumimoji="1" lang="en-US" altLang="ja-JP" dirty="0"/>
              <a:t>1814-1815</a:t>
            </a:r>
            <a:r>
              <a:rPr kumimoji="1" lang="ja-JP" altLang="en-US"/>
              <a:t>年）を開催。</a:t>
            </a:r>
            <a:endParaRPr kumimoji="1" lang="en-US" altLang="ja-JP" dirty="0"/>
          </a:p>
          <a:p>
            <a:r>
              <a:rPr lang="ja-JP" altLang="en-US"/>
              <a:t>この会議で、ドイツの諸国家は「ドイツ連邦」に再編されるが、それは</a:t>
            </a:r>
            <a:r>
              <a:rPr lang="en-US" altLang="ja-JP" dirty="0"/>
              <a:t>35</a:t>
            </a:r>
            <a:r>
              <a:rPr lang="ja-JP" altLang="en-US"/>
              <a:t>の君主国家と</a:t>
            </a:r>
            <a:r>
              <a:rPr lang="en-US" altLang="ja-JP" dirty="0"/>
              <a:t>4</a:t>
            </a:r>
            <a:r>
              <a:rPr lang="ja-JP" altLang="en-US"/>
              <a:t>つの自由市からなる主権国家の連合体で、統一国家と呼ばれるものではなかった。</a:t>
            </a:r>
            <a:endParaRPr lang="en-US" altLang="ja-JP" dirty="0"/>
          </a:p>
        </p:txBody>
      </p:sp>
    </p:spTree>
    <p:extLst>
      <p:ext uri="{BB962C8B-B14F-4D97-AF65-F5344CB8AC3E}">
        <p14:creationId xmlns:p14="http://schemas.microsoft.com/office/powerpoint/2010/main" val="3085537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3D924C-02A4-8A4B-9664-720B1FFB1B9B}"/>
              </a:ext>
            </a:extLst>
          </p:cNvPr>
          <p:cNvSpPr>
            <a:spLocks noGrp="1"/>
          </p:cNvSpPr>
          <p:nvPr>
            <p:ph type="title"/>
          </p:nvPr>
        </p:nvSpPr>
        <p:spPr/>
        <p:txBody>
          <a:bodyPr/>
          <a:lstStyle/>
          <a:p>
            <a:r>
              <a:rPr kumimoji="1" lang="ja-JP" altLang="en-US"/>
              <a:t>プロイセンの台頭</a:t>
            </a:r>
          </a:p>
        </p:txBody>
      </p:sp>
      <p:sp>
        <p:nvSpPr>
          <p:cNvPr id="3" name="コンテンツ プレースホルダー 2">
            <a:extLst>
              <a:ext uri="{FF2B5EF4-FFF2-40B4-BE49-F238E27FC236}">
                <a16:creationId xmlns:a16="http://schemas.microsoft.com/office/drawing/2014/main" id="{DAAE8ED2-6888-1E4E-A5D1-79B186AD1685}"/>
              </a:ext>
            </a:extLst>
          </p:cNvPr>
          <p:cNvSpPr>
            <a:spLocks noGrp="1"/>
          </p:cNvSpPr>
          <p:nvPr>
            <p:ph idx="1"/>
          </p:nvPr>
        </p:nvSpPr>
        <p:spPr/>
        <p:txBody>
          <a:bodyPr/>
          <a:lstStyle/>
          <a:p>
            <a:r>
              <a:rPr kumimoji="1" lang="en-US" altLang="ja-JP" dirty="0"/>
              <a:t>19</a:t>
            </a:r>
            <a:r>
              <a:rPr kumimoji="1" lang="ja-JP" altLang="en-US"/>
              <a:t>世紀半ば、ドイツでは本格的に産業革命が始まり、大きな変化を促すことになる。工業化とともに、産業ブルジョワジーの発言権が高まり、経済統合を求める声が強くなっていった。</a:t>
            </a:r>
            <a:endParaRPr kumimoji="1" lang="en-US" altLang="ja-JP" dirty="0"/>
          </a:p>
          <a:p>
            <a:r>
              <a:rPr kumimoji="1" lang="ja-JP" altLang="en-US"/>
              <a:t>そのような中、ウィーン会議でライン地方を獲得したプロイセンは、ドイツ関税同盟を発足させるなど経済統合をリードした。</a:t>
            </a:r>
          </a:p>
        </p:txBody>
      </p:sp>
    </p:spTree>
    <p:extLst>
      <p:ext uri="{BB962C8B-B14F-4D97-AF65-F5344CB8AC3E}">
        <p14:creationId xmlns:p14="http://schemas.microsoft.com/office/powerpoint/2010/main" val="2722600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9E1C3C-CE40-4749-9222-86095062FD78}"/>
              </a:ext>
            </a:extLst>
          </p:cNvPr>
          <p:cNvSpPr>
            <a:spLocks noGrp="1"/>
          </p:cNvSpPr>
          <p:nvPr>
            <p:ph type="title"/>
          </p:nvPr>
        </p:nvSpPr>
        <p:spPr/>
        <p:txBody>
          <a:bodyPr/>
          <a:lstStyle/>
          <a:p>
            <a:r>
              <a:rPr kumimoji="1" lang="ja-JP" altLang="en-US"/>
              <a:t>ビスマルクの登場とドイツ帝国の成立</a:t>
            </a:r>
          </a:p>
        </p:txBody>
      </p:sp>
      <p:sp>
        <p:nvSpPr>
          <p:cNvPr id="3" name="コンテンツ プレースホルダー 2">
            <a:extLst>
              <a:ext uri="{FF2B5EF4-FFF2-40B4-BE49-F238E27FC236}">
                <a16:creationId xmlns:a16="http://schemas.microsoft.com/office/drawing/2014/main" id="{96E1410D-1443-4A4F-B3A3-BF6E1D9ED182}"/>
              </a:ext>
            </a:extLst>
          </p:cNvPr>
          <p:cNvSpPr>
            <a:spLocks noGrp="1"/>
          </p:cNvSpPr>
          <p:nvPr>
            <p:ph idx="1"/>
          </p:nvPr>
        </p:nvSpPr>
        <p:spPr>
          <a:xfrm>
            <a:off x="827584" y="1143000"/>
            <a:ext cx="7859216" cy="4191000"/>
          </a:xfrm>
        </p:spPr>
        <p:txBody>
          <a:bodyPr/>
          <a:lstStyle/>
          <a:p>
            <a:r>
              <a:rPr kumimoji="1" lang="en-US" altLang="ja-JP" dirty="0"/>
              <a:t>1861</a:t>
            </a:r>
            <a:r>
              <a:rPr kumimoji="1" lang="ja-JP" altLang="en-US"/>
              <a:t>年にビスマルクがドイツの首相となる。</a:t>
            </a:r>
            <a:endParaRPr kumimoji="1" lang="en-US" altLang="ja-JP" dirty="0"/>
          </a:p>
          <a:p>
            <a:pPr lvl="1"/>
            <a:r>
              <a:rPr lang="ja-JP" altLang="en-US"/>
              <a:t>ビスマルクの政策は「鉄と血」。すなわち、工業力と軍事力にたのんでドイツ統一を達成しようとする。</a:t>
            </a:r>
            <a:endParaRPr lang="en-US" altLang="ja-JP" dirty="0"/>
          </a:p>
          <a:p>
            <a:r>
              <a:rPr kumimoji="1" lang="en-US" altLang="ja-JP" sz="2200" dirty="0"/>
              <a:t>1864</a:t>
            </a:r>
            <a:r>
              <a:rPr kumimoji="1" lang="ja-JP" altLang="en-US" sz="2200"/>
              <a:t>年、プロイセンはオーストリアとともにデンマーク戦争に勝利し、</a:t>
            </a:r>
            <a:r>
              <a:rPr kumimoji="1" lang="en-US" altLang="ja-JP" sz="2200" dirty="0"/>
              <a:t>1866</a:t>
            </a:r>
            <a:r>
              <a:rPr kumimoji="1" lang="ja-JP" altLang="en-US" sz="2200"/>
              <a:t>年にはオーストリアを破る（普墺戦争）。この戦勝によって、プロイセンはオーストリアを統一か排除し、プロイセン国王を主席とする「北ドイツ連符」を結成。さらに、</a:t>
            </a:r>
            <a:r>
              <a:rPr kumimoji="1" lang="en-US" altLang="ja-JP" sz="2200" dirty="0"/>
              <a:t>1870</a:t>
            </a:r>
            <a:r>
              <a:rPr kumimoji="1" lang="ja-JP" altLang="en-US" sz="2200"/>
              <a:t>年にフランスに戦争を仕掛けて（</a:t>
            </a:r>
            <a:r>
              <a:rPr lang="ja-JP" altLang="en-US" sz="2200"/>
              <a:t>普仏戦争）、この勝利を通じて、</a:t>
            </a:r>
            <a:r>
              <a:rPr lang="en-US" altLang="ja-JP" sz="2200" dirty="0"/>
              <a:t>1871</a:t>
            </a:r>
            <a:r>
              <a:rPr lang="ja-JP" altLang="en-US" sz="2200"/>
              <a:t>年にドイツ王国が成立。</a:t>
            </a:r>
            <a:endParaRPr lang="en-US" altLang="ja-JP" sz="2200" dirty="0"/>
          </a:p>
          <a:p>
            <a:r>
              <a:rPr kumimoji="1" lang="ja-JP" altLang="en-US" sz="2200"/>
              <a:t>プロイセン国王ヴィルヘルム１世がドイツ皇帝に即位した。</a:t>
            </a:r>
          </a:p>
        </p:txBody>
      </p:sp>
    </p:spTree>
    <p:extLst>
      <p:ext uri="{BB962C8B-B14F-4D97-AF65-F5344CB8AC3E}">
        <p14:creationId xmlns:p14="http://schemas.microsoft.com/office/powerpoint/2010/main" val="3644231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A594EF-BCB4-8E43-9D8A-C70D53ADDDCC}"/>
              </a:ext>
            </a:extLst>
          </p:cNvPr>
          <p:cNvSpPr>
            <a:spLocks noGrp="1"/>
          </p:cNvSpPr>
          <p:nvPr>
            <p:ph type="title"/>
          </p:nvPr>
        </p:nvSpPr>
        <p:spPr/>
        <p:txBody>
          <a:bodyPr/>
          <a:lstStyle/>
          <a:p>
            <a:r>
              <a:rPr kumimoji="1" lang="ja-JP" altLang="en-US"/>
              <a:t>ドイツ帝国の構造</a:t>
            </a:r>
          </a:p>
        </p:txBody>
      </p:sp>
      <p:sp>
        <p:nvSpPr>
          <p:cNvPr id="3" name="コンテンツ プレースホルダー 2">
            <a:extLst>
              <a:ext uri="{FF2B5EF4-FFF2-40B4-BE49-F238E27FC236}">
                <a16:creationId xmlns:a16="http://schemas.microsoft.com/office/drawing/2014/main" id="{0758C297-FF3A-B14A-8549-78CCE6C5B972}"/>
              </a:ext>
            </a:extLst>
          </p:cNvPr>
          <p:cNvSpPr>
            <a:spLocks noGrp="1"/>
          </p:cNvSpPr>
          <p:nvPr>
            <p:ph idx="1"/>
          </p:nvPr>
        </p:nvSpPr>
        <p:spPr/>
        <p:txBody>
          <a:bodyPr/>
          <a:lstStyle/>
          <a:p>
            <a:r>
              <a:rPr kumimoji="1" lang="en-US" altLang="ja-JP" dirty="0"/>
              <a:t>1871</a:t>
            </a:r>
            <a:r>
              <a:rPr kumimoji="1" lang="ja-JP" altLang="en-US"/>
              <a:t>年に公布された帝国憲法によれば、ドイツ国家はプロイセン国王を世襲の皇帝とする連邦制国家であった。</a:t>
            </a:r>
            <a:endParaRPr kumimoji="1" lang="en-US" altLang="ja-JP" dirty="0"/>
          </a:p>
          <a:p>
            <a:pPr lvl="1"/>
            <a:r>
              <a:rPr lang="ja-JP" altLang="en-US"/>
              <a:t>ただし、主権は</a:t>
            </a:r>
            <a:r>
              <a:rPr lang="en-US" altLang="ja-JP" dirty="0"/>
              <a:t>22</a:t>
            </a:r>
            <a:r>
              <a:rPr lang="ja-JP" altLang="en-US"/>
              <a:t>の君主国と</a:t>
            </a:r>
            <a:r>
              <a:rPr lang="en-US" altLang="ja-JP" dirty="0"/>
              <a:t>3</a:t>
            </a:r>
            <a:r>
              <a:rPr lang="ja-JP" altLang="en-US"/>
              <a:t>つの自由市の代表者からなる連邦参議院に与えられた。</a:t>
            </a:r>
            <a:endParaRPr lang="en-US" altLang="ja-JP" dirty="0"/>
          </a:p>
          <a:p>
            <a:r>
              <a:rPr kumimoji="1" lang="ja-JP" altLang="en-US"/>
              <a:t>ビスマルクはドイツの対外関係を安定させるため、ヨーロッパ国際秩序の安定を求めた。しかし、</a:t>
            </a:r>
            <a:r>
              <a:rPr kumimoji="1" lang="en-US" altLang="ja-JP" dirty="0"/>
              <a:t>1890</a:t>
            </a:r>
            <a:r>
              <a:rPr kumimoji="1" lang="ja-JP" altLang="en-US"/>
              <a:t>年にヴィルヘルム２世はビスマルクを解任、世界強国への道を突き進み、第一次世界大戦へと突入する。</a:t>
            </a:r>
          </a:p>
        </p:txBody>
      </p:sp>
    </p:spTree>
    <p:extLst>
      <p:ext uri="{BB962C8B-B14F-4D97-AF65-F5344CB8AC3E}">
        <p14:creationId xmlns:p14="http://schemas.microsoft.com/office/powerpoint/2010/main" val="2006269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C9021F0-87F4-464B-93C6-EF7B899A935A}"/>
              </a:ext>
            </a:extLst>
          </p:cNvPr>
          <p:cNvSpPr>
            <a:spLocks noGrp="1"/>
          </p:cNvSpPr>
          <p:nvPr>
            <p:ph type="title"/>
          </p:nvPr>
        </p:nvSpPr>
        <p:spPr/>
        <p:txBody>
          <a:bodyPr/>
          <a:lstStyle/>
          <a:p>
            <a:r>
              <a:rPr kumimoji="1" lang="ja-JP" altLang="en-US"/>
              <a:t>ドイツ領土の変遷（</a:t>
            </a:r>
            <a:r>
              <a:rPr kumimoji="1" lang="en-US" altLang="ja-JP" dirty="0"/>
              <a:t>1871-1918</a:t>
            </a:r>
            <a:r>
              <a:rPr kumimoji="1" lang="ja-JP" altLang="en-US"/>
              <a:t>）</a:t>
            </a:r>
          </a:p>
        </p:txBody>
      </p:sp>
      <p:pic>
        <p:nvPicPr>
          <p:cNvPr id="6" name="コンテンツ プレースホルダー 5">
            <a:extLst>
              <a:ext uri="{FF2B5EF4-FFF2-40B4-BE49-F238E27FC236}">
                <a16:creationId xmlns:a16="http://schemas.microsoft.com/office/drawing/2014/main" id="{2901A9EF-2CBB-7C4F-99C7-EC79A55B1244}"/>
              </a:ext>
            </a:extLst>
          </p:cNvPr>
          <p:cNvPicPr>
            <a:picLocks noGrp="1" noChangeAspect="1"/>
          </p:cNvPicPr>
          <p:nvPr>
            <p:ph idx="1"/>
          </p:nvPr>
        </p:nvPicPr>
        <p:blipFill>
          <a:blip r:embed="rId2"/>
          <a:stretch>
            <a:fillRect/>
          </a:stretch>
        </p:blipFill>
        <p:spPr>
          <a:xfrm>
            <a:off x="2043448" y="1143000"/>
            <a:ext cx="5666704" cy="4191000"/>
          </a:xfrm>
          <a:prstGeom prst="rect">
            <a:avLst/>
          </a:prstGeom>
        </p:spPr>
      </p:pic>
    </p:spTree>
    <p:extLst>
      <p:ext uri="{BB962C8B-B14F-4D97-AF65-F5344CB8AC3E}">
        <p14:creationId xmlns:p14="http://schemas.microsoft.com/office/powerpoint/2010/main" val="3401692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1663A33-127E-CF49-AD56-DB72D63B3EE1}"/>
              </a:ext>
            </a:extLst>
          </p:cNvPr>
          <p:cNvSpPr>
            <a:spLocks noGrp="1"/>
          </p:cNvSpPr>
          <p:nvPr>
            <p:ph type="title"/>
          </p:nvPr>
        </p:nvSpPr>
        <p:spPr/>
        <p:txBody>
          <a:bodyPr/>
          <a:lstStyle/>
          <a:p>
            <a:r>
              <a:rPr kumimoji="1" lang="ja-JP" altLang="en-US"/>
              <a:t>第一次世界大戦</a:t>
            </a:r>
          </a:p>
        </p:txBody>
      </p:sp>
      <p:sp>
        <p:nvSpPr>
          <p:cNvPr id="3" name="コンテンツ プレースホルダー 2">
            <a:extLst>
              <a:ext uri="{FF2B5EF4-FFF2-40B4-BE49-F238E27FC236}">
                <a16:creationId xmlns:a16="http://schemas.microsoft.com/office/drawing/2014/main" id="{80D01622-9111-4C4F-8696-049FDB956D99}"/>
              </a:ext>
            </a:extLst>
          </p:cNvPr>
          <p:cNvSpPr>
            <a:spLocks noGrp="1"/>
          </p:cNvSpPr>
          <p:nvPr>
            <p:ph idx="1"/>
          </p:nvPr>
        </p:nvSpPr>
        <p:spPr/>
        <p:txBody>
          <a:bodyPr/>
          <a:lstStyle/>
          <a:p>
            <a:r>
              <a:rPr kumimoji="1" lang="ja-JP" altLang="en-US"/>
              <a:t>長年に蓄積されたヨーロッパ列強の緊張が、オーストリア皇太子夫妻のセルビア民族主義者による暗殺事件をきっかけに発火し、第一次世界大戦に突入。</a:t>
            </a:r>
            <a:endParaRPr kumimoji="1" lang="en-US" altLang="ja-JP" dirty="0"/>
          </a:p>
          <a:p>
            <a:r>
              <a:rPr lang="ja-JP" altLang="en-US"/>
              <a:t>「ドイツ、オーストリア＝ハンガリーの同盟国」対「イギリス・フランス・ロシアを中心とする協商国」</a:t>
            </a:r>
            <a:endParaRPr lang="en-US" altLang="ja-JP" dirty="0"/>
          </a:p>
          <a:p>
            <a:r>
              <a:rPr kumimoji="1" lang="en-US" altLang="ja-JP" dirty="0"/>
              <a:t>1998</a:t>
            </a:r>
            <a:r>
              <a:rPr kumimoji="1" lang="ja-JP" altLang="en-US"/>
              <a:t>年</a:t>
            </a:r>
            <a:r>
              <a:rPr lang="ja-JP" altLang="en-US"/>
              <a:t>にドイツの敗戦で第一次世界大戦は終戦する。</a:t>
            </a:r>
            <a:endParaRPr kumimoji="1" lang="ja-JP" altLang="en-US"/>
          </a:p>
        </p:txBody>
      </p:sp>
    </p:spTree>
    <p:extLst>
      <p:ext uri="{BB962C8B-B14F-4D97-AF65-F5344CB8AC3E}">
        <p14:creationId xmlns:p14="http://schemas.microsoft.com/office/powerpoint/2010/main" val="3656293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ADAE59-E151-794B-AB72-E1DD2EA92FCB}"/>
              </a:ext>
            </a:extLst>
          </p:cNvPr>
          <p:cNvSpPr>
            <a:spLocks noGrp="1"/>
          </p:cNvSpPr>
          <p:nvPr>
            <p:ph type="title"/>
          </p:nvPr>
        </p:nvSpPr>
        <p:spPr/>
        <p:txBody>
          <a:bodyPr/>
          <a:lstStyle/>
          <a:p>
            <a:r>
              <a:rPr kumimoji="1" lang="ja-JP" altLang="en-US"/>
              <a:t>ワイマール共和国（</a:t>
            </a:r>
            <a:r>
              <a:rPr kumimoji="1" lang="en-US" altLang="ja-JP" dirty="0"/>
              <a:t>1919-33</a:t>
            </a:r>
            <a:r>
              <a:rPr kumimoji="1" lang="ja-JP" altLang="en-US"/>
              <a:t>）</a:t>
            </a:r>
          </a:p>
        </p:txBody>
      </p:sp>
      <p:sp>
        <p:nvSpPr>
          <p:cNvPr id="3" name="コンテンツ プレースホルダー 2">
            <a:extLst>
              <a:ext uri="{FF2B5EF4-FFF2-40B4-BE49-F238E27FC236}">
                <a16:creationId xmlns:a16="http://schemas.microsoft.com/office/drawing/2014/main" id="{623967B8-72D6-424B-A9EB-1BA04389DD6E}"/>
              </a:ext>
            </a:extLst>
          </p:cNvPr>
          <p:cNvSpPr>
            <a:spLocks noGrp="1"/>
          </p:cNvSpPr>
          <p:nvPr>
            <p:ph idx="1"/>
          </p:nvPr>
        </p:nvSpPr>
        <p:spPr>
          <a:xfrm>
            <a:off x="683568" y="1143000"/>
            <a:ext cx="8003232" cy="4191000"/>
          </a:xfrm>
        </p:spPr>
        <p:txBody>
          <a:bodyPr/>
          <a:lstStyle/>
          <a:p>
            <a:r>
              <a:rPr kumimoji="1" lang="en-US" altLang="ja-JP" dirty="0"/>
              <a:t>1919</a:t>
            </a:r>
            <a:r>
              <a:rPr kumimoji="1" lang="ja-JP" altLang="en-US"/>
              <a:t>年の</a:t>
            </a:r>
            <a:r>
              <a:rPr kumimoji="1" lang="en-US" altLang="ja-JP" dirty="0"/>
              <a:t>1</a:t>
            </a:r>
            <a:r>
              <a:rPr kumimoji="1" lang="ja-JP" altLang="en-US"/>
              <a:t>月、国民議会選挙が小都市ワイマールで開かれる。</a:t>
            </a:r>
            <a:endParaRPr lang="en-US" altLang="ja-JP" dirty="0"/>
          </a:p>
          <a:p>
            <a:pPr lvl="1"/>
            <a:r>
              <a:rPr kumimoji="1" lang="ja-JP" altLang="en-US"/>
              <a:t>ベルリンでの混乱を避けるため。</a:t>
            </a:r>
            <a:endParaRPr kumimoji="1" lang="en-US" altLang="ja-JP" dirty="0"/>
          </a:p>
          <a:p>
            <a:r>
              <a:rPr lang="en-US" altLang="ja-JP" dirty="0"/>
              <a:t>8</a:t>
            </a:r>
            <a:r>
              <a:rPr lang="ja-JP" altLang="en-US"/>
              <a:t>月には新憲法（ワイマール憲法）が公布される。</a:t>
            </a:r>
            <a:endParaRPr lang="en-US" altLang="ja-JP" dirty="0"/>
          </a:p>
          <a:p>
            <a:pPr lvl="1"/>
            <a:r>
              <a:rPr kumimoji="1" lang="ja-JP" altLang="en-US"/>
              <a:t>当時、最も民主的といわれる</a:t>
            </a:r>
            <a:endParaRPr kumimoji="1" lang="en-US" altLang="ja-JP" dirty="0"/>
          </a:p>
          <a:p>
            <a:pPr lvl="1"/>
            <a:r>
              <a:rPr lang="ja-JP" altLang="en-US"/>
              <a:t>国民主権、人身の自由、集会・結社・表現の自由</a:t>
            </a:r>
            <a:endParaRPr lang="en-US" altLang="ja-JP" dirty="0"/>
          </a:p>
          <a:p>
            <a:pPr lvl="1"/>
            <a:r>
              <a:rPr kumimoji="1" lang="ja-JP" altLang="en-US"/>
              <a:t>労働権・生存権など幅広い社会的基本権を定める</a:t>
            </a:r>
            <a:endParaRPr kumimoji="1" lang="en-US" altLang="ja-JP" dirty="0"/>
          </a:p>
          <a:p>
            <a:r>
              <a:rPr kumimoji="1" lang="ja-JP" altLang="en-US"/>
              <a:t>ヴェルサイユ条約</a:t>
            </a:r>
            <a:endParaRPr kumimoji="1" lang="en-US" altLang="ja-JP" dirty="0"/>
          </a:p>
          <a:p>
            <a:pPr lvl="1"/>
            <a:r>
              <a:rPr lang="ja-JP" altLang="en-US"/>
              <a:t>ドイツは国土の</a:t>
            </a:r>
            <a:r>
              <a:rPr lang="en-US" altLang="ja-JP" dirty="0"/>
              <a:t>13%</a:t>
            </a:r>
            <a:r>
              <a:rPr lang="ja-JP" altLang="en-US"/>
              <a:t>を失う。</a:t>
            </a:r>
            <a:endParaRPr lang="en-US" altLang="ja-JP" dirty="0"/>
          </a:p>
          <a:p>
            <a:pPr lvl="1"/>
            <a:r>
              <a:rPr kumimoji="1" lang="ja-JP" altLang="en-US"/>
              <a:t>海外植民地は没収。</a:t>
            </a:r>
            <a:endParaRPr kumimoji="1" lang="en-US" altLang="ja-JP" dirty="0"/>
          </a:p>
          <a:p>
            <a:pPr lvl="1"/>
            <a:r>
              <a:rPr lang="ja-JP" altLang="en-US"/>
              <a:t>徴兵制の禁止、ドイツ軍兵力の大幅制限、巨大な賠償支払い</a:t>
            </a:r>
            <a:endParaRPr kumimoji="1" lang="en-US" altLang="ja-JP" dirty="0"/>
          </a:p>
          <a:p>
            <a:pPr marL="0" indent="0">
              <a:buNone/>
            </a:pPr>
            <a:endParaRPr kumimoji="1" lang="ja-JP" altLang="en-US"/>
          </a:p>
        </p:txBody>
      </p:sp>
    </p:spTree>
    <p:extLst>
      <p:ext uri="{BB962C8B-B14F-4D97-AF65-F5344CB8AC3E}">
        <p14:creationId xmlns:p14="http://schemas.microsoft.com/office/powerpoint/2010/main" val="1772039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DA38C0-F7F9-8F45-BBFD-33DFE6AE2049}"/>
              </a:ext>
            </a:extLst>
          </p:cNvPr>
          <p:cNvSpPr>
            <a:spLocks noGrp="1"/>
          </p:cNvSpPr>
          <p:nvPr>
            <p:ph type="title"/>
          </p:nvPr>
        </p:nvSpPr>
        <p:spPr/>
        <p:txBody>
          <a:bodyPr/>
          <a:lstStyle/>
          <a:p>
            <a:r>
              <a:rPr kumimoji="1" lang="ja-JP" altLang="en-US"/>
              <a:t>ヴェルサイユ条約によるダメージ</a:t>
            </a:r>
          </a:p>
        </p:txBody>
      </p:sp>
      <p:sp>
        <p:nvSpPr>
          <p:cNvPr id="3" name="コンテンツ プレースホルダー 2">
            <a:extLst>
              <a:ext uri="{FF2B5EF4-FFF2-40B4-BE49-F238E27FC236}">
                <a16:creationId xmlns:a16="http://schemas.microsoft.com/office/drawing/2014/main" id="{0FF76835-AC70-B444-BD84-A0FD3716B738}"/>
              </a:ext>
            </a:extLst>
          </p:cNvPr>
          <p:cNvSpPr>
            <a:spLocks noGrp="1"/>
          </p:cNvSpPr>
          <p:nvPr>
            <p:ph idx="1"/>
          </p:nvPr>
        </p:nvSpPr>
        <p:spPr>
          <a:xfrm>
            <a:off x="683568" y="1143000"/>
            <a:ext cx="8003232" cy="4191000"/>
          </a:xfrm>
        </p:spPr>
        <p:txBody>
          <a:bodyPr/>
          <a:lstStyle/>
          <a:p>
            <a:r>
              <a:rPr lang="ja-JP" altLang="en-US"/>
              <a:t>政府は賠償支払いに対して「履行政策」を表明したが、巨額の支払いは事実上、不可能であった。</a:t>
            </a:r>
            <a:endParaRPr lang="en-US" altLang="ja-JP" dirty="0"/>
          </a:p>
          <a:p>
            <a:r>
              <a:rPr kumimoji="1" lang="ja-JP" altLang="en-US"/>
              <a:t>フランスは</a:t>
            </a:r>
            <a:r>
              <a:rPr kumimoji="1" lang="en-US" altLang="ja-JP" dirty="0"/>
              <a:t>1923</a:t>
            </a:r>
            <a:r>
              <a:rPr kumimoji="1" lang="ja-JP" altLang="en-US"/>
              <a:t>年</a:t>
            </a:r>
            <a:r>
              <a:rPr kumimoji="1" lang="en-US" altLang="ja-JP" dirty="0"/>
              <a:t>1</a:t>
            </a:r>
            <a:r>
              <a:rPr kumimoji="1" lang="ja-JP" altLang="en-US"/>
              <a:t>月、賠償支払いを理由にルール地方を占領する。</a:t>
            </a:r>
            <a:endParaRPr kumimoji="1" lang="en-US" altLang="ja-JP" dirty="0"/>
          </a:p>
          <a:p>
            <a:r>
              <a:rPr lang="ja-JP" altLang="en-US"/>
              <a:t>これは、さらにドイツ経済にダメージを与え、１ドル＝４兆</a:t>
            </a:r>
            <a:r>
              <a:rPr lang="en-US" altLang="ja-JP" dirty="0"/>
              <a:t>2000</a:t>
            </a:r>
            <a:r>
              <a:rPr lang="ja-JP" altLang="en-US"/>
              <a:t>億マルクまで下落する。</a:t>
            </a:r>
            <a:endParaRPr lang="en-US" altLang="ja-JP" dirty="0"/>
          </a:p>
          <a:p>
            <a:pPr lvl="1"/>
            <a:r>
              <a:rPr kumimoji="1" lang="ja-JP" altLang="en-US"/>
              <a:t>中小企業、小売商店は倒産し、貯蓄や年金を当てにした中間層の生活は困窮する。</a:t>
            </a:r>
            <a:endParaRPr kumimoji="1" lang="en-US" altLang="ja-JP" dirty="0"/>
          </a:p>
          <a:p>
            <a:pPr lvl="1"/>
            <a:r>
              <a:rPr lang="ja-JP" altLang="en-US"/>
              <a:t>これは、新首相シュトレーゼマンのレンテン・マルクの発行による通貨の安定化と財政再建によって収束していく（レンテン・マルクの奇跡）。</a:t>
            </a:r>
            <a:endParaRPr lang="en-US" altLang="ja-JP" dirty="0"/>
          </a:p>
          <a:p>
            <a:pPr lvl="2"/>
            <a:r>
              <a:rPr lang="ja-JP" altLang="en-US"/>
              <a:t>レンテン・マルクは土地に保証される紙幣。</a:t>
            </a:r>
            <a:endParaRPr kumimoji="1" lang="ja-JP" altLang="en-US"/>
          </a:p>
        </p:txBody>
      </p:sp>
    </p:spTree>
    <p:extLst>
      <p:ext uri="{BB962C8B-B14F-4D97-AF65-F5344CB8AC3E}">
        <p14:creationId xmlns:p14="http://schemas.microsoft.com/office/powerpoint/2010/main" val="1762936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0" y="381000"/>
            <a:ext cx="7772400" cy="693700"/>
          </a:xfrm>
        </p:spPr>
        <p:txBody>
          <a:bodyPr>
            <a:normAutofit fontScale="90000"/>
          </a:bodyPr>
          <a:lstStyle/>
          <a:p>
            <a:r>
              <a:rPr kumimoji="0" lang="ja-JP" altLang="en-US" dirty="0"/>
              <a:t>日本</a:t>
            </a:r>
            <a:r>
              <a:rPr kumimoji="0" lang="ja-JP" altLang="en-US"/>
              <a:t>とドイツの地理的比較</a:t>
            </a:r>
            <a:br>
              <a:rPr kumimoji="0" lang="en-US" altLang="ja-JP" dirty="0"/>
            </a:br>
            <a:endParaRPr kumimoji="0" lang="en-US" altLang="ja-JP" dirty="0"/>
          </a:p>
        </p:txBody>
      </p:sp>
      <p:graphicFrame>
        <p:nvGraphicFramePr>
          <p:cNvPr id="68610" name="Object 2"/>
          <p:cNvGraphicFramePr>
            <a:graphicFrameLocks noGrp="1" noChangeAspect="1"/>
          </p:cNvGraphicFramePr>
          <p:nvPr>
            <p:ph type="chart" idx="1"/>
          </p:nvPr>
        </p:nvGraphicFramePr>
        <p:xfrm>
          <a:off x="683867" y="1219200"/>
          <a:ext cx="7621933" cy="4732649"/>
        </p:xfrm>
        <a:graphic>
          <a:graphicData uri="http://schemas.openxmlformats.org/presentationml/2006/ole">
            <mc:AlternateContent xmlns:mc="http://schemas.openxmlformats.org/markup-compatibility/2006">
              <mc:Choice xmlns:v="urn:schemas-microsoft-com:vml" Requires="v">
                <p:oleObj spid="_x0000_s84027" name="ワークシート" r:id="rId4" imgW="36977778" imgH="22958730" progId="Excel.Sheet.8">
                  <p:embed/>
                </p:oleObj>
              </mc:Choice>
              <mc:Fallback>
                <p:oleObj name="ワークシート" r:id="rId4" imgW="36977778" imgH="22958730" progId="Excel.Sheet.8">
                  <p:embed/>
                  <p:pic>
                    <p:nvPicPr>
                      <p:cNvPr id="0" name="Picture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67" y="1219200"/>
                        <a:ext cx="7621933" cy="47326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45A0D5-5107-524A-A0E2-A2B51DEFB482}"/>
              </a:ext>
            </a:extLst>
          </p:cNvPr>
          <p:cNvSpPr>
            <a:spLocks noGrp="1"/>
          </p:cNvSpPr>
          <p:nvPr>
            <p:ph type="title"/>
          </p:nvPr>
        </p:nvSpPr>
        <p:spPr/>
        <p:txBody>
          <a:bodyPr/>
          <a:lstStyle/>
          <a:p>
            <a:r>
              <a:rPr kumimoji="1" lang="ja-JP" altLang="en-US"/>
              <a:t>大恐慌とナチ党の台頭</a:t>
            </a:r>
          </a:p>
        </p:txBody>
      </p:sp>
      <p:sp>
        <p:nvSpPr>
          <p:cNvPr id="3" name="コンテンツ プレースホルダー 2">
            <a:extLst>
              <a:ext uri="{FF2B5EF4-FFF2-40B4-BE49-F238E27FC236}">
                <a16:creationId xmlns:a16="http://schemas.microsoft.com/office/drawing/2014/main" id="{D716B2E6-54F2-1648-88C1-F3F4F23269D5}"/>
              </a:ext>
            </a:extLst>
          </p:cNvPr>
          <p:cNvSpPr>
            <a:spLocks noGrp="1"/>
          </p:cNvSpPr>
          <p:nvPr>
            <p:ph idx="1"/>
          </p:nvPr>
        </p:nvSpPr>
        <p:spPr>
          <a:xfrm>
            <a:off x="395536" y="1143000"/>
            <a:ext cx="8496944" cy="4806280"/>
          </a:xfrm>
        </p:spPr>
        <p:txBody>
          <a:bodyPr/>
          <a:lstStyle/>
          <a:p>
            <a:r>
              <a:rPr kumimoji="1" lang="en-US" altLang="ja-JP" dirty="0"/>
              <a:t>1929</a:t>
            </a:r>
            <a:r>
              <a:rPr kumimoji="1" lang="ja-JP" altLang="en-US"/>
              <a:t>年</a:t>
            </a:r>
            <a:r>
              <a:rPr kumimoji="1" lang="en-US" altLang="ja-JP" dirty="0"/>
              <a:t>10</a:t>
            </a:r>
            <a:r>
              <a:rPr kumimoji="1" lang="ja-JP" altLang="en-US"/>
              <a:t>月の世界大恐慌はドイツ経済を再び混乱に陥れる。</a:t>
            </a:r>
            <a:endParaRPr kumimoji="1" lang="en-US" altLang="ja-JP" dirty="0"/>
          </a:p>
          <a:p>
            <a:pPr lvl="1"/>
            <a:r>
              <a:rPr lang="ja-JP" altLang="en-US"/>
              <a:t>大統領は大統領大権にもとづく緊急令を乱発し、議会は形骸化する。</a:t>
            </a:r>
            <a:endParaRPr lang="en-US" altLang="ja-JP" dirty="0"/>
          </a:p>
          <a:p>
            <a:r>
              <a:rPr lang="en-US" altLang="ja-JP" dirty="0"/>
              <a:t>30</a:t>
            </a:r>
            <a:r>
              <a:rPr lang="ja-JP" altLang="en-US"/>
              <a:t>年に政府の財政改革案が否決されると、議会を解散し総選挙を実施する。</a:t>
            </a:r>
            <a:endParaRPr lang="en-US" altLang="ja-JP" dirty="0"/>
          </a:p>
          <a:p>
            <a:pPr lvl="1"/>
            <a:r>
              <a:rPr kumimoji="1" lang="ja-JP" altLang="en-US"/>
              <a:t>この時、ナチ党は社会不安に乗じて勢力を伸ばし、この選挙で一気に第二党に躍進する。</a:t>
            </a:r>
            <a:endParaRPr kumimoji="1" lang="en-US" altLang="ja-JP" dirty="0"/>
          </a:p>
          <a:p>
            <a:pPr lvl="1"/>
            <a:r>
              <a:rPr lang="ja-JP" altLang="en-US"/>
              <a:t>ナチ党はあらゆる宣伝手段を用いて、巨大な反政府運動を展開する。</a:t>
            </a:r>
            <a:endParaRPr lang="en-US" altLang="ja-JP" dirty="0"/>
          </a:p>
          <a:p>
            <a:pPr lvl="1"/>
            <a:r>
              <a:rPr kumimoji="1" lang="ja-JP" altLang="en-US"/>
              <a:t>共産党が台頭してきたこともあり、経済界はナチ党を支援、大衆基盤をもつナチ党の協力を得るために、ヒンデンブルク大統領は</a:t>
            </a:r>
            <a:r>
              <a:rPr kumimoji="1" lang="en-US" altLang="ja-JP" dirty="0"/>
              <a:t>33</a:t>
            </a:r>
            <a:r>
              <a:rPr kumimoji="1" lang="ja-JP" altLang="en-US"/>
              <a:t>年にヒトラーを首相に任命する。</a:t>
            </a:r>
            <a:endParaRPr kumimoji="1" lang="en-US" altLang="ja-JP" dirty="0"/>
          </a:p>
          <a:p>
            <a:pPr lvl="1"/>
            <a:r>
              <a:rPr kumimoji="1" lang="en-US" altLang="ja-JP" dirty="0"/>
              <a:t>34</a:t>
            </a:r>
            <a:r>
              <a:rPr kumimoji="1" lang="ja-JP" altLang="en-US"/>
              <a:t>年、ヒンデンブルクが亡くなると、ヒトラーは大統領職を廃して、自ら首相と大統領を兼任する「総統」の地位に就く。</a:t>
            </a:r>
          </a:p>
        </p:txBody>
      </p:sp>
    </p:spTree>
    <p:extLst>
      <p:ext uri="{BB962C8B-B14F-4D97-AF65-F5344CB8AC3E}">
        <p14:creationId xmlns:p14="http://schemas.microsoft.com/office/powerpoint/2010/main" val="236665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C9021F0-87F4-464B-93C6-EF7B899A935A}"/>
              </a:ext>
            </a:extLst>
          </p:cNvPr>
          <p:cNvSpPr>
            <a:spLocks noGrp="1"/>
          </p:cNvSpPr>
          <p:nvPr>
            <p:ph type="title"/>
          </p:nvPr>
        </p:nvSpPr>
        <p:spPr/>
        <p:txBody>
          <a:bodyPr/>
          <a:lstStyle/>
          <a:p>
            <a:r>
              <a:rPr kumimoji="1" lang="ja-JP" altLang="en-US"/>
              <a:t>ドイツ領土の変遷（</a:t>
            </a:r>
            <a:r>
              <a:rPr kumimoji="1" lang="en-US" altLang="ja-JP" dirty="0"/>
              <a:t>1918-1933</a:t>
            </a:r>
            <a:r>
              <a:rPr kumimoji="1" lang="ja-JP" altLang="en-US"/>
              <a:t>）</a:t>
            </a:r>
          </a:p>
        </p:txBody>
      </p:sp>
      <p:pic>
        <p:nvPicPr>
          <p:cNvPr id="7" name="コンテンツ プレースホルダー 6">
            <a:extLst>
              <a:ext uri="{FF2B5EF4-FFF2-40B4-BE49-F238E27FC236}">
                <a16:creationId xmlns:a16="http://schemas.microsoft.com/office/drawing/2014/main" id="{E956D974-E1F0-4647-9E45-1250C23D692E}"/>
              </a:ext>
            </a:extLst>
          </p:cNvPr>
          <p:cNvPicPr>
            <a:picLocks noGrp="1" noChangeAspect="1"/>
          </p:cNvPicPr>
          <p:nvPr>
            <p:ph idx="1"/>
          </p:nvPr>
        </p:nvPicPr>
        <p:blipFill>
          <a:blip r:embed="rId2"/>
          <a:stretch>
            <a:fillRect/>
          </a:stretch>
        </p:blipFill>
        <p:spPr>
          <a:xfrm>
            <a:off x="2128284" y="1143000"/>
            <a:ext cx="5497032" cy="4191000"/>
          </a:xfrm>
          <a:prstGeom prst="rect">
            <a:avLst/>
          </a:prstGeom>
        </p:spPr>
      </p:pic>
    </p:spTree>
    <p:extLst>
      <p:ext uri="{BB962C8B-B14F-4D97-AF65-F5344CB8AC3E}">
        <p14:creationId xmlns:p14="http://schemas.microsoft.com/office/powerpoint/2010/main" val="532745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F71F50-98E2-AB4F-A07C-1EE2B7A8DACC}"/>
              </a:ext>
            </a:extLst>
          </p:cNvPr>
          <p:cNvSpPr>
            <a:spLocks noGrp="1"/>
          </p:cNvSpPr>
          <p:nvPr>
            <p:ph type="title"/>
          </p:nvPr>
        </p:nvSpPr>
        <p:spPr/>
        <p:txBody>
          <a:bodyPr/>
          <a:lstStyle/>
          <a:p>
            <a:r>
              <a:rPr kumimoji="1" lang="ja-JP" altLang="en-US"/>
              <a:t>第二次世界大戦の勃発</a:t>
            </a:r>
          </a:p>
        </p:txBody>
      </p:sp>
      <p:sp>
        <p:nvSpPr>
          <p:cNvPr id="3" name="コンテンツ プレースホルダー 2">
            <a:extLst>
              <a:ext uri="{FF2B5EF4-FFF2-40B4-BE49-F238E27FC236}">
                <a16:creationId xmlns:a16="http://schemas.microsoft.com/office/drawing/2014/main" id="{8919A092-045D-AF49-87F8-C9BF05E9A9D2}"/>
              </a:ext>
            </a:extLst>
          </p:cNvPr>
          <p:cNvSpPr>
            <a:spLocks noGrp="1"/>
          </p:cNvSpPr>
          <p:nvPr>
            <p:ph idx="1"/>
          </p:nvPr>
        </p:nvSpPr>
        <p:spPr>
          <a:xfrm>
            <a:off x="755576" y="1143000"/>
            <a:ext cx="7931224" cy="4446240"/>
          </a:xfrm>
        </p:spPr>
        <p:txBody>
          <a:bodyPr/>
          <a:lstStyle/>
          <a:p>
            <a:r>
              <a:rPr kumimoji="1" lang="ja-JP" altLang="en-US"/>
              <a:t>ヒトラーの対外政策の基本目標は、ドイツをヴェルサイユ体制から開放し、東欧にゲルマン民族の「生存権」を確立することであった。</a:t>
            </a:r>
            <a:endParaRPr kumimoji="1" lang="en-US" altLang="ja-JP" dirty="0"/>
          </a:p>
          <a:p>
            <a:r>
              <a:rPr lang="en-US" altLang="ja-JP" dirty="0"/>
              <a:t>1939</a:t>
            </a:r>
            <a:r>
              <a:rPr lang="ja-JP" altLang="en-US"/>
              <a:t>年</a:t>
            </a:r>
            <a:r>
              <a:rPr lang="en-US" altLang="ja-JP" dirty="0"/>
              <a:t>9</a:t>
            </a:r>
            <a:r>
              <a:rPr lang="ja-JP" altLang="en-US"/>
              <a:t>月、ドイツはポーランドに侵攻し、第二次世界大戦が勃発する。</a:t>
            </a:r>
            <a:endParaRPr lang="en-US" altLang="ja-JP" dirty="0"/>
          </a:p>
          <a:p>
            <a:r>
              <a:rPr kumimoji="1" lang="en-US" altLang="ja-JP" dirty="0"/>
              <a:t>1941</a:t>
            </a:r>
            <a:r>
              <a:rPr kumimoji="1" lang="ja-JP" altLang="en-US"/>
              <a:t>年</a:t>
            </a:r>
            <a:r>
              <a:rPr kumimoji="1" lang="en-US" altLang="ja-JP" dirty="0"/>
              <a:t>12</a:t>
            </a:r>
            <a:r>
              <a:rPr kumimoji="1" lang="ja-JP" altLang="en-US"/>
              <a:t>月、日本が真珠湾を攻撃するとドイツもアメリカに宣戦布告をする。</a:t>
            </a:r>
            <a:endParaRPr kumimoji="1" lang="en-US" altLang="ja-JP" dirty="0"/>
          </a:p>
          <a:p>
            <a:r>
              <a:rPr lang="en-US" altLang="ja-JP" dirty="0"/>
              <a:t>1942</a:t>
            </a:r>
            <a:r>
              <a:rPr lang="ja-JP" altLang="en-US"/>
              <a:t>年、</a:t>
            </a:r>
            <a:r>
              <a:rPr lang="en-US" altLang="ja-JP" dirty="0"/>
              <a:t>43</a:t>
            </a:r>
            <a:r>
              <a:rPr lang="ja-JP" altLang="en-US"/>
              <a:t>年のスターリングラードでの敗戦、</a:t>
            </a:r>
            <a:r>
              <a:rPr lang="en-US" altLang="ja-JP" dirty="0"/>
              <a:t>44</a:t>
            </a:r>
            <a:r>
              <a:rPr lang="ja-JP" altLang="en-US"/>
              <a:t>年</a:t>
            </a:r>
            <a:r>
              <a:rPr lang="en-US" altLang="ja-JP" dirty="0"/>
              <a:t>6</a:t>
            </a:r>
            <a:r>
              <a:rPr lang="ja-JP" altLang="en-US"/>
              <a:t>月の連合軍のノルマンディー上陸によってドイツは敗戦濃厚となる。</a:t>
            </a:r>
            <a:endParaRPr kumimoji="1" lang="en-US" altLang="ja-JP" dirty="0"/>
          </a:p>
          <a:p>
            <a:r>
              <a:rPr lang="en-US" altLang="ja-JP" dirty="0"/>
              <a:t>1944</a:t>
            </a:r>
            <a:r>
              <a:rPr lang="ja-JP" altLang="en-US"/>
              <a:t>年</a:t>
            </a:r>
            <a:r>
              <a:rPr lang="en-US" altLang="ja-JP" dirty="0"/>
              <a:t>5</a:t>
            </a:r>
            <a:r>
              <a:rPr lang="ja-JP" altLang="en-US"/>
              <a:t>月、ヨーロッパの戦火は静まる。</a:t>
            </a:r>
            <a:endParaRPr kumimoji="1" lang="ja-JP" altLang="en-US"/>
          </a:p>
        </p:txBody>
      </p:sp>
    </p:spTree>
    <p:extLst>
      <p:ext uri="{BB962C8B-B14F-4D97-AF65-F5344CB8AC3E}">
        <p14:creationId xmlns:p14="http://schemas.microsoft.com/office/powerpoint/2010/main" val="7992184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C9021F0-87F4-464B-93C6-EF7B899A935A}"/>
              </a:ext>
            </a:extLst>
          </p:cNvPr>
          <p:cNvSpPr>
            <a:spLocks noGrp="1"/>
          </p:cNvSpPr>
          <p:nvPr>
            <p:ph type="title"/>
          </p:nvPr>
        </p:nvSpPr>
        <p:spPr/>
        <p:txBody>
          <a:bodyPr/>
          <a:lstStyle/>
          <a:p>
            <a:r>
              <a:rPr kumimoji="1" lang="ja-JP" altLang="en-US"/>
              <a:t>ドイツ領土の変遷（</a:t>
            </a:r>
            <a:r>
              <a:rPr kumimoji="1" lang="en-US" altLang="ja-JP" dirty="0"/>
              <a:t>1933-1939</a:t>
            </a:r>
            <a:r>
              <a:rPr kumimoji="1" lang="ja-JP" altLang="en-US"/>
              <a:t>）</a:t>
            </a:r>
          </a:p>
        </p:txBody>
      </p:sp>
      <p:pic>
        <p:nvPicPr>
          <p:cNvPr id="5" name="コンテンツ プレースホルダー 4">
            <a:extLst>
              <a:ext uri="{FF2B5EF4-FFF2-40B4-BE49-F238E27FC236}">
                <a16:creationId xmlns:a16="http://schemas.microsoft.com/office/drawing/2014/main" id="{F1EB7623-881C-F141-BDD4-11A2D7A370A0}"/>
              </a:ext>
            </a:extLst>
          </p:cNvPr>
          <p:cNvPicPr>
            <a:picLocks noGrp="1" noChangeAspect="1"/>
          </p:cNvPicPr>
          <p:nvPr>
            <p:ph idx="1"/>
          </p:nvPr>
        </p:nvPicPr>
        <p:blipFill>
          <a:blip r:embed="rId2"/>
          <a:stretch>
            <a:fillRect/>
          </a:stretch>
        </p:blipFill>
        <p:spPr>
          <a:xfrm>
            <a:off x="2101552" y="1143000"/>
            <a:ext cx="5550496" cy="4191000"/>
          </a:xfrm>
          <a:prstGeom prst="rect">
            <a:avLst/>
          </a:prstGeom>
        </p:spPr>
      </p:pic>
    </p:spTree>
    <p:extLst>
      <p:ext uri="{BB962C8B-B14F-4D97-AF65-F5344CB8AC3E}">
        <p14:creationId xmlns:p14="http://schemas.microsoft.com/office/powerpoint/2010/main" val="3802254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9D473B-6ED8-F043-B5BE-7AC60F215949}"/>
              </a:ext>
            </a:extLst>
          </p:cNvPr>
          <p:cNvSpPr>
            <a:spLocks noGrp="1"/>
          </p:cNvSpPr>
          <p:nvPr>
            <p:ph type="title"/>
          </p:nvPr>
        </p:nvSpPr>
        <p:spPr/>
        <p:txBody>
          <a:bodyPr/>
          <a:lstStyle/>
          <a:p>
            <a:r>
              <a:rPr kumimoji="1" lang="ja-JP" altLang="en-US"/>
              <a:t>戦後の再出発</a:t>
            </a:r>
          </a:p>
        </p:txBody>
      </p:sp>
      <p:sp>
        <p:nvSpPr>
          <p:cNvPr id="3" name="コンテンツ プレースホルダー 2">
            <a:extLst>
              <a:ext uri="{FF2B5EF4-FFF2-40B4-BE49-F238E27FC236}">
                <a16:creationId xmlns:a16="http://schemas.microsoft.com/office/drawing/2014/main" id="{C4F60CAE-2B29-FD4C-9F22-D846543CE8AA}"/>
              </a:ext>
            </a:extLst>
          </p:cNvPr>
          <p:cNvSpPr>
            <a:spLocks noGrp="1"/>
          </p:cNvSpPr>
          <p:nvPr>
            <p:ph idx="1"/>
          </p:nvPr>
        </p:nvSpPr>
        <p:spPr>
          <a:xfrm>
            <a:off x="611560" y="1143000"/>
            <a:ext cx="8075240" cy="4662264"/>
          </a:xfrm>
        </p:spPr>
        <p:txBody>
          <a:bodyPr/>
          <a:lstStyle/>
          <a:p>
            <a:r>
              <a:rPr kumimoji="1" lang="en-US" altLang="ja-JP" sz="2000" dirty="0"/>
              <a:t>1945</a:t>
            </a:r>
            <a:r>
              <a:rPr kumimoji="1" lang="ja-JP" altLang="en-US" sz="2000"/>
              <a:t>年</a:t>
            </a:r>
            <a:r>
              <a:rPr kumimoji="1" lang="en-US" altLang="ja-JP" sz="2000" dirty="0"/>
              <a:t>6</a:t>
            </a:r>
            <a:r>
              <a:rPr kumimoji="1" lang="ja-JP" altLang="en-US" sz="2000"/>
              <a:t>月、英米ソ仏の代表はドイツの最高権力の継受と</a:t>
            </a:r>
            <a:r>
              <a:rPr kumimoji="1" lang="en-US" altLang="ja-JP" sz="2000" dirty="0"/>
              <a:t>4</a:t>
            </a:r>
            <a:r>
              <a:rPr kumimoji="1" lang="ja-JP" altLang="en-US" sz="2000"/>
              <a:t>ヶ国による分割占領を宣言した。</a:t>
            </a:r>
            <a:endParaRPr kumimoji="1" lang="en-US" altLang="ja-JP" sz="2000" dirty="0"/>
          </a:p>
          <a:p>
            <a:r>
              <a:rPr lang="ja-JP" altLang="en-US" sz="2000"/>
              <a:t>全会一致を原則とする連合国管理理事会は、占領国の思惑の違いから、機能不全に陥った。</a:t>
            </a:r>
            <a:endParaRPr lang="en-US" altLang="ja-JP" sz="2000" dirty="0"/>
          </a:p>
          <a:p>
            <a:r>
              <a:rPr kumimoji="1" lang="en-US" altLang="ja-JP" sz="2000" dirty="0"/>
              <a:t>1948</a:t>
            </a:r>
            <a:r>
              <a:rPr kumimoji="1" lang="ja-JP" altLang="en-US" sz="2000"/>
              <a:t>年西側占領地区で通貨改革が断行され、ドイツ・マルクが導入され、経済規制は解除された。</a:t>
            </a:r>
            <a:endParaRPr kumimoji="1" lang="en-US" altLang="ja-JP" sz="2000" dirty="0"/>
          </a:p>
          <a:p>
            <a:r>
              <a:rPr lang="ja-JP" altLang="en-US" sz="2000"/>
              <a:t>これに対抗して、ソ連地区でも通貨改革を行い、西側通貨の流入を恐れ、西ベルリンを実力で遮断した。</a:t>
            </a:r>
            <a:endParaRPr lang="en-US" altLang="ja-JP" sz="2000" dirty="0"/>
          </a:p>
          <a:p>
            <a:r>
              <a:rPr kumimoji="1" lang="ja-JP" altLang="en-US" sz="2000"/>
              <a:t>ベルリン封鎖に対抗するため、連合国は西ベルリンに食糧・物資を空輸する。</a:t>
            </a:r>
            <a:endParaRPr kumimoji="1" lang="en-US" altLang="ja-JP" sz="2000" dirty="0"/>
          </a:p>
          <a:p>
            <a:r>
              <a:rPr lang="ja-JP" altLang="en-US" sz="2000"/>
              <a:t>ベルリン封鎖は</a:t>
            </a:r>
            <a:r>
              <a:rPr lang="en-US" altLang="ja-JP" sz="2000" dirty="0"/>
              <a:t>11</a:t>
            </a:r>
            <a:r>
              <a:rPr lang="ja-JP" altLang="en-US" sz="2000"/>
              <a:t>ヶ月続き、ドイツの分裂は既成事実化した。</a:t>
            </a:r>
            <a:endParaRPr lang="en-US" altLang="ja-JP" sz="2000" dirty="0"/>
          </a:p>
          <a:p>
            <a:r>
              <a:rPr kumimoji="1" lang="en-US" altLang="ja-JP" sz="2000" dirty="0"/>
              <a:t>1949</a:t>
            </a:r>
            <a:r>
              <a:rPr kumimoji="1" lang="ja-JP" altLang="en-US" sz="2000"/>
              <a:t>年</a:t>
            </a:r>
            <a:r>
              <a:rPr kumimoji="1" lang="en-US" altLang="ja-JP" sz="2000" dirty="0"/>
              <a:t>5</a:t>
            </a:r>
            <a:r>
              <a:rPr kumimoji="1" lang="ja-JP" altLang="en-US" sz="2000"/>
              <a:t>月、ドイツ連邦共和国が成立。同年</a:t>
            </a:r>
            <a:r>
              <a:rPr kumimoji="1" lang="en-US" altLang="ja-JP" sz="2000" dirty="0"/>
              <a:t>10</a:t>
            </a:r>
            <a:r>
              <a:rPr kumimoji="1" lang="ja-JP" altLang="en-US" sz="2000"/>
              <a:t>月ドイツ民主共和国が成立する。</a:t>
            </a:r>
          </a:p>
        </p:txBody>
      </p:sp>
    </p:spTree>
    <p:extLst>
      <p:ext uri="{BB962C8B-B14F-4D97-AF65-F5344CB8AC3E}">
        <p14:creationId xmlns:p14="http://schemas.microsoft.com/office/powerpoint/2010/main" val="699180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C9021F0-87F4-464B-93C6-EF7B899A935A}"/>
              </a:ext>
            </a:extLst>
          </p:cNvPr>
          <p:cNvSpPr>
            <a:spLocks noGrp="1"/>
          </p:cNvSpPr>
          <p:nvPr>
            <p:ph type="title"/>
          </p:nvPr>
        </p:nvSpPr>
        <p:spPr/>
        <p:txBody>
          <a:bodyPr/>
          <a:lstStyle/>
          <a:p>
            <a:r>
              <a:rPr kumimoji="1" lang="ja-JP" altLang="en-US"/>
              <a:t>ドイツ領土の変遷（</a:t>
            </a:r>
            <a:r>
              <a:rPr kumimoji="1" lang="en-US" altLang="ja-JP" dirty="0"/>
              <a:t>1945</a:t>
            </a:r>
            <a:r>
              <a:rPr kumimoji="1" lang="ja-JP" altLang="en-US"/>
              <a:t>）</a:t>
            </a:r>
          </a:p>
        </p:txBody>
      </p:sp>
      <p:pic>
        <p:nvPicPr>
          <p:cNvPr id="7" name="コンテンツ プレースホルダー 6">
            <a:extLst>
              <a:ext uri="{FF2B5EF4-FFF2-40B4-BE49-F238E27FC236}">
                <a16:creationId xmlns:a16="http://schemas.microsoft.com/office/drawing/2014/main" id="{2DAE1C19-3080-A749-BCA9-860CBD3E6AB2}"/>
              </a:ext>
            </a:extLst>
          </p:cNvPr>
          <p:cNvPicPr>
            <a:picLocks noGrp="1" noChangeAspect="1"/>
          </p:cNvPicPr>
          <p:nvPr>
            <p:ph idx="1"/>
          </p:nvPr>
        </p:nvPicPr>
        <p:blipFill>
          <a:blip r:embed="rId2"/>
          <a:stretch>
            <a:fillRect/>
          </a:stretch>
        </p:blipFill>
        <p:spPr>
          <a:xfrm>
            <a:off x="2018464" y="1143000"/>
            <a:ext cx="5716671" cy="4191000"/>
          </a:xfrm>
          <a:prstGeom prst="rect">
            <a:avLst/>
          </a:prstGeom>
        </p:spPr>
      </p:pic>
    </p:spTree>
    <p:extLst>
      <p:ext uri="{BB962C8B-B14F-4D97-AF65-F5344CB8AC3E}">
        <p14:creationId xmlns:p14="http://schemas.microsoft.com/office/powerpoint/2010/main" val="3083574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F04887-349A-554C-A7E2-3F5876CE6564}"/>
              </a:ext>
            </a:extLst>
          </p:cNvPr>
          <p:cNvSpPr>
            <a:spLocks noGrp="1"/>
          </p:cNvSpPr>
          <p:nvPr>
            <p:ph type="title"/>
          </p:nvPr>
        </p:nvSpPr>
        <p:spPr/>
        <p:txBody>
          <a:bodyPr/>
          <a:lstStyle/>
          <a:p>
            <a:r>
              <a:rPr kumimoji="1" lang="ja-JP" altLang="en-US"/>
              <a:t>ドイツ再統一</a:t>
            </a:r>
          </a:p>
        </p:txBody>
      </p:sp>
      <p:sp>
        <p:nvSpPr>
          <p:cNvPr id="3" name="コンテンツ プレースホルダー 2">
            <a:extLst>
              <a:ext uri="{FF2B5EF4-FFF2-40B4-BE49-F238E27FC236}">
                <a16:creationId xmlns:a16="http://schemas.microsoft.com/office/drawing/2014/main" id="{57DF273D-A963-F842-A7A9-92B7753FB8CF}"/>
              </a:ext>
            </a:extLst>
          </p:cNvPr>
          <p:cNvSpPr>
            <a:spLocks noGrp="1"/>
          </p:cNvSpPr>
          <p:nvPr>
            <p:ph idx="1"/>
          </p:nvPr>
        </p:nvSpPr>
        <p:spPr/>
        <p:txBody>
          <a:bodyPr/>
          <a:lstStyle/>
          <a:p>
            <a:r>
              <a:rPr kumimoji="1" lang="en-US" altLang="ja-JP" dirty="0"/>
              <a:t>1989</a:t>
            </a:r>
            <a:r>
              <a:rPr kumimoji="1" lang="ja-JP" altLang="en-US"/>
              <a:t>年のソ連・東欧の大変動は、ドイツの歴史に大きな変化をもたらす。</a:t>
            </a:r>
            <a:endParaRPr kumimoji="1" lang="en-US" altLang="ja-JP" dirty="0"/>
          </a:p>
          <a:p>
            <a:r>
              <a:rPr lang="en-US" altLang="ja-JP" dirty="0"/>
              <a:t>1989</a:t>
            </a:r>
            <a:r>
              <a:rPr lang="ja-JP" altLang="en-US"/>
              <a:t>年</a:t>
            </a:r>
            <a:r>
              <a:rPr lang="en-US" altLang="ja-JP" dirty="0"/>
              <a:t>11</a:t>
            </a:r>
            <a:r>
              <a:rPr lang="ja-JP" altLang="en-US"/>
              <a:t>月、ベルリンの壁が開放される。</a:t>
            </a:r>
            <a:endParaRPr lang="en-US" altLang="ja-JP" dirty="0"/>
          </a:p>
          <a:p>
            <a:r>
              <a:rPr kumimoji="1" lang="en-US" altLang="ja-JP" dirty="0"/>
              <a:t>1990</a:t>
            </a:r>
            <a:r>
              <a:rPr kumimoji="1" lang="ja-JP" altLang="en-US"/>
              <a:t>年</a:t>
            </a:r>
            <a:r>
              <a:rPr kumimoji="1" lang="en-US" altLang="ja-JP" dirty="0"/>
              <a:t>10</a:t>
            </a:r>
            <a:r>
              <a:rPr kumimoji="1" lang="ja-JP" altLang="en-US"/>
              <a:t>月</a:t>
            </a:r>
            <a:r>
              <a:rPr kumimoji="1" lang="en-US" altLang="ja-JP" dirty="0"/>
              <a:t>3</a:t>
            </a:r>
            <a:r>
              <a:rPr kumimoji="1" lang="ja-JP" altLang="en-US"/>
              <a:t>日、ドイツ統一は達成され、コールが新しいドイツ連邦共和国の初代首相となる。</a:t>
            </a:r>
          </a:p>
        </p:txBody>
      </p:sp>
    </p:spTree>
    <p:extLst>
      <p:ext uri="{BB962C8B-B14F-4D97-AF65-F5344CB8AC3E}">
        <p14:creationId xmlns:p14="http://schemas.microsoft.com/office/powerpoint/2010/main" val="2880171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1387F71B-500F-7949-8D77-B5B290D9F70A}"/>
              </a:ext>
            </a:extLst>
          </p:cNvPr>
          <p:cNvSpPr>
            <a:spLocks noGrp="1"/>
          </p:cNvSpPr>
          <p:nvPr>
            <p:ph type="title"/>
          </p:nvPr>
        </p:nvSpPr>
        <p:spPr/>
        <p:txBody>
          <a:bodyPr/>
          <a:lstStyle/>
          <a:p>
            <a:r>
              <a:rPr lang="ja-JP" altLang="en-US"/>
              <a:t>ドイツの文化</a:t>
            </a:r>
            <a:endParaRPr kumimoji="1" lang="ja-JP" altLang="en-US"/>
          </a:p>
        </p:txBody>
      </p:sp>
      <p:sp>
        <p:nvSpPr>
          <p:cNvPr id="8" name="テキスト プレースホルダー 7">
            <a:extLst>
              <a:ext uri="{FF2B5EF4-FFF2-40B4-BE49-F238E27FC236}">
                <a16:creationId xmlns:a16="http://schemas.microsoft.com/office/drawing/2014/main" id="{775E6CEB-E3EA-C149-A786-D7C1BEA03C25}"/>
              </a:ext>
            </a:extLst>
          </p:cNvPr>
          <p:cNvSpPr>
            <a:spLocks noGrp="1"/>
          </p:cNvSpPr>
          <p:nvPr>
            <p:ph type="body" idx="1"/>
          </p:nvPr>
        </p:nvSpPr>
        <p:spPr/>
        <p:txBody>
          <a:bodyPr/>
          <a:lstStyle/>
          <a:p>
            <a:r>
              <a:rPr lang="ja-JP" altLang="en-US"/>
              <a:t>ポイント</a:t>
            </a:r>
            <a:r>
              <a:rPr lang="en-US" altLang="ja-JP" dirty="0"/>
              <a:t>3</a:t>
            </a:r>
            <a:endParaRPr kumimoji="1" lang="ja-JP" altLang="en-US"/>
          </a:p>
        </p:txBody>
      </p:sp>
    </p:spTree>
    <p:extLst>
      <p:ext uri="{BB962C8B-B14F-4D97-AF65-F5344CB8AC3E}">
        <p14:creationId xmlns:p14="http://schemas.microsoft.com/office/powerpoint/2010/main" val="3326569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BD60EF-1558-4340-A207-90092080847C}"/>
              </a:ext>
            </a:extLst>
          </p:cNvPr>
          <p:cNvSpPr>
            <a:spLocks noGrp="1"/>
          </p:cNvSpPr>
          <p:nvPr>
            <p:ph type="title"/>
          </p:nvPr>
        </p:nvSpPr>
        <p:spPr/>
        <p:txBody>
          <a:bodyPr/>
          <a:lstStyle/>
          <a:p>
            <a:r>
              <a:rPr kumimoji="1" lang="ja-JP" altLang="en-US"/>
              <a:t>ドイツ文化を知るうえでのポイント</a:t>
            </a:r>
          </a:p>
        </p:txBody>
      </p:sp>
      <p:sp>
        <p:nvSpPr>
          <p:cNvPr id="3" name="コンテンツ プレースホルダー 2">
            <a:extLst>
              <a:ext uri="{FF2B5EF4-FFF2-40B4-BE49-F238E27FC236}">
                <a16:creationId xmlns:a16="http://schemas.microsoft.com/office/drawing/2014/main" id="{252AE9A2-4344-B14D-AC2D-2FBEBC5DE5D0}"/>
              </a:ext>
            </a:extLst>
          </p:cNvPr>
          <p:cNvSpPr>
            <a:spLocks noGrp="1"/>
          </p:cNvSpPr>
          <p:nvPr>
            <p:ph idx="1"/>
          </p:nvPr>
        </p:nvSpPr>
        <p:spPr/>
        <p:txBody>
          <a:bodyPr/>
          <a:lstStyle/>
          <a:p>
            <a:r>
              <a:rPr kumimoji="1" lang="ja-JP" altLang="en-US"/>
              <a:t>ドイツ文化といった場合、それは国としてのドイツ文化とは異なる。</a:t>
            </a:r>
            <a:endParaRPr kumimoji="1" lang="en-US" altLang="ja-JP" dirty="0"/>
          </a:p>
          <a:p>
            <a:pPr lvl="1"/>
            <a:r>
              <a:rPr lang="ja-JP" altLang="en-US"/>
              <a:t>例えばモーツァルトやマーラーをドイツ文化に入れないのは不自然である（彼らはオーストリア人）</a:t>
            </a:r>
            <a:endParaRPr lang="en-US" altLang="ja-JP" dirty="0"/>
          </a:p>
          <a:p>
            <a:r>
              <a:rPr kumimoji="1" lang="ja-JP" altLang="en-US"/>
              <a:t>ドイツ文化圏は、一般的にはドイツ連邦共和国、オーストリア、リヒテンシュタイン、スイスのドイツ語地域</a:t>
            </a:r>
          </a:p>
        </p:txBody>
      </p:sp>
    </p:spTree>
    <p:extLst>
      <p:ext uri="{BB962C8B-B14F-4D97-AF65-F5344CB8AC3E}">
        <p14:creationId xmlns:p14="http://schemas.microsoft.com/office/powerpoint/2010/main" val="4004347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B500246-9CC5-6A49-97AA-C9665366B7A4}"/>
              </a:ext>
            </a:extLst>
          </p:cNvPr>
          <p:cNvSpPr>
            <a:spLocks noGrp="1"/>
          </p:cNvSpPr>
          <p:nvPr>
            <p:ph type="ctrTitle"/>
          </p:nvPr>
        </p:nvSpPr>
        <p:spPr/>
        <p:txBody>
          <a:bodyPr/>
          <a:lstStyle/>
          <a:p>
            <a:r>
              <a:rPr kumimoji="1" lang="ja-JP" altLang="en-US"/>
              <a:t>ドイツといえば・・・・</a:t>
            </a:r>
          </a:p>
        </p:txBody>
      </p:sp>
    </p:spTree>
    <p:extLst>
      <p:ext uri="{BB962C8B-B14F-4D97-AF65-F5344CB8AC3E}">
        <p14:creationId xmlns:p14="http://schemas.microsoft.com/office/powerpoint/2010/main" val="2260910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85207B-BBA4-3C49-81AD-28AD60FB2D79}"/>
              </a:ext>
            </a:extLst>
          </p:cNvPr>
          <p:cNvPicPr>
            <a:picLocks noChangeAspect="1"/>
          </p:cNvPicPr>
          <p:nvPr/>
        </p:nvPicPr>
        <p:blipFill>
          <a:blip r:embed="rId2"/>
          <a:stretch>
            <a:fillRect/>
          </a:stretch>
        </p:blipFill>
        <p:spPr>
          <a:xfrm>
            <a:off x="2597150" y="1454150"/>
            <a:ext cx="3949700" cy="3949700"/>
          </a:xfrm>
          <a:prstGeom prst="rect">
            <a:avLst/>
          </a:prstGeom>
        </p:spPr>
      </p:pic>
    </p:spTree>
    <p:extLst>
      <p:ext uri="{BB962C8B-B14F-4D97-AF65-F5344CB8AC3E}">
        <p14:creationId xmlns:p14="http://schemas.microsoft.com/office/powerpoint/2010/main" val="21628625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CE7F9ED-979C-8D42-AF31-3FECDB5D7388}"/>
              </a:ext>
            </a:extLst>
          </p:cNvPr>
          <p:cNvSpPr>
            <a:spLocks noGrp="1"/>
          </p:cNvSpPr>
          <p:nvPr>
            <p:ph type="title"/>
          </p:nvPr>
        </p:nvSpPr>
        <p:spPr/>
        <p:txBody>
          <a:bodyPr/>
          <a:lstStyle/>
          <a:p>
            <a:r>
              <a:rPr kumimoji="1" lang="ja-JP" altLang="en-US"/>
              <a:t>ビール</a:t>
            </a:r>
          </a:p>
        </p:txBody>
      </p:sp>
      <p:sp>
        <p:nvSpPr>
          <p:cNvPr id="5" name="コンテンツ プレースホルダー 4">
            <a:extLst>
              <a:ext uri="{FF2B5EF4-FFF2-40B4-BE49-F238E27FC236}">
                <a16:creationId xmlns:a16="http://schemas.microsoft.com/office/drawing/2014/main" id="{05CA2AD9-4310-6443-9970-D5F6709289AF}"/>
              </a:ext>
            </a:extLst>
          </p:cNvPr>
          <p:cNvSpPr>
            <a:spLocks noGrp="1"/>
          </p:cNvSpPr>
          <p:nvPr>
            <p:ph sz="half" idx="1"/>
          </p:nvPr>
        </p:nvSpPr>
        <p:spPr>
          <a:xfrm>
            <a:off x="179512" y="1196752"/>
            <a:ext cx="4610608" cy="4896544"/>
          </a:xfrm>
        </p:spPr>
        <p:txBody>
          <a:bodyPr/>
          <a:lstStyle/>
          <a:p>
            <a:r>
              <a:rPr lang="ja-JP" altLang="en-US" sz="2000"/>
              <a:t>ビールの歴史は紀元前</a:t>
            </a:r>
            <a:r>
              <a:rPr lang="en-US" altLang="ja-JP" sz="2000" dirty="0"/>
              <a:t>6000</a:t>
            </a:r>
            <a:r>
              <a:rPr lang="ja-JP" altLang="en-US" sz="2000"/>
              <a:t>年にまで遡ると言われる。ローマ人は野蛮人の飲み物として、ビールを飲むゲルマン人を侮蔑していた。</a:t>
            </a:r>
            <a:endParaRPr lang="en-US" altLang="ja-JP" sz="2000" dirty="0"/>
          </a:p>
          <a:p>
            <a:r>
              <a:rPr lang="en-US" altLang="ja-JP" sz="2000" dirty="0"/>
              <a:t>1516</a:t>
            </a:r>
            <a:r>
              <a:rPr lang="ja-JP" altLang="en-US" sz="2000"/>
              <a:t>年、バイエルン候国のヴィルヘルム４世が公布した「バイエルン純粋令」によって大麦とホップと水のみでビールはつくられるようになる。</a:t>
            </a:r>
            <a:endParaRPr lang="en-US" altLang="ja-JP" sz="2000" dirty="0"/>
          </a:p>
          <a:p>
            <a:r>
              <a:rPr lang="ja-JP" altLang="en-US" sz="2000"/>
              <a:t>大資本によるビール生産もあるが、中世以来、各都市で独自に生産されたために、地方色が強く、ほとんどの街で独自の地ビールが生産されている。</a:t>
            </a:r>
            <a:endParaRPr lang="en-US" altLang="ja-JP" sz="2000" dirty="0"/>
          </a:p>
          <a:p>
            <a:r>
              <a:rPr lang="ja-JP" altLang="en-US" sz="2000"/>
              <a:t>ドイツには６０００種類のビールがあると言われている。</a:t>
            </a:r>
            <a:endParaRPr lang="en-US" altLang="ja-JP" sz="2000" dirty="0"/>
          </a:p>
          <a:p>
            <a:endParaRPr kumimoji="1" lang="ja-JP" altLang="en-US" sz="2000"/>
          </a:p>
        </p:txBody>
      </p:sp>
      <p:pic>
        <p:nvPicPr>
          <p:cNvPr id="8" name="コンテンツ プレースホルダー 7">
            <a:extLst>
              <a:ext uri="{FF2B5EF4-FFF2-40B4-BE49-F238E27FC236}">
                <a16:creationId xmlns:a16="http://schemas.microsoft.com/office/drawing/2014/main" id="{A46088CD-AF60-594C-B9BC-6B63FB41D976}"/>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934136" y="1268760"/>
            <a:ext cx="4038600" cy="3028950"/>
          </a:xfrm>
        </p:spPr>
      </p:pic>
      <p:sp>
        <p:nvSpPr>
          <p:cNvPr id="9" name="テキスト ボックス 8">
            <a:extLst>
              <a:ext uri="{FF2B5EF4-FFF2-40B4-BE49-F238E27FC236}">
                <a16:creationId xmlns:a16="http://schemas.microsoft.com/office/drawing/2014/main" id="{D6E60651-B8BC-124B-81B7-9E6552E33EBA}"/>
              </a:ext>
            </a:extLst>
          </p:cNvPr>
          <p:cNvSpPr txBox="1"/>
          <p:nvPr/>
        </p:nvSpPr>
        <p:spPr>
          <a:xfrm>
            <a:off x="5220072" y="4509120"/>
            <a:ext cx="3466728" cy="646331"/>
          </a:xfrm>
          <a:prstGeom prst="rect">
            <a:avLst/>
          </a:prstGeom>
          <a:noFill/>
        </p:spPr>
        <p:txBody>
          <a:bodyPr wrap="square" rtlCol="0">
            <a:spAutoFit/>
          </a:bodyPr>
          <a:lstStyle/>
          <a:p>
            <a:r>
              <a:rPr kumimoji="1" lang="ja-JP" altLang="en-US"/>
              <a:t>デュッセルドルフのアルトビール（上面発酵）</a:t>
            </a:r>
          </a:p>
        </p:txBody>
      </p:sp>
    </p:spTree>
    <p:extLst>
      <p:ext uri="{BB962C8B-B14F-4D97-AF65-F5344CB8AC3E}">
        <p14:creationId xmlns:p14="http://schemas.microsoft.com/office/powerpoint/2010/main" val="1048430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42BA1FE5-F895-2A47-B990-808B8A54927F}"/>
              </a:ext>
            </a:extLst>
          </p:cNvPr>
          <p:cNvSpPr>
            <a:spLocks noGrp="1"/>
          </p:cNvSpPr>
          <p:nvPr>
            <p:ph type="title"/>
          </p:nvPr>
        </p:nvSpPr>
        <p:spPr/>
        <p:txBody>
          <a:bodyPr/>
          <a:lstStyle/>
          <a:p>
            <a:r>
              <a:rPr kumimoji="1" lang="ja-JP" altLang="en-US"/>
              <a:t>ビールはドイツ社会に根を下ろしている</a:t>
            </a:r>
          </a:p>
        </p:txBody>
      </p:sp>
      <p:pic>
        <p:nvPicPr>
          <p:cNvPr id="6" name="コンテンツ プレースホルダ 9" descr="IMG_4130.JPG">
            <a:extLst>
              <a:ext uri="{FF2B5EF4-FFF2-40B4-BE49-F238E27FC236}">
                <a16:creationId xmlns:a16="http://schemas.microsoft.com/office/drawing/2014/main" id="{26BB11A6-AA20-A04F-B48B-D2D38B55F41D}"/>
              </a:ext>
            </a:extLst>
          </p:cNvPr>
          <p:cNvPicPr>
            <a:picLocks noChangeAspect="1"/>
          </p:cNvPicPr>
          <p:nvPr/>
        </p:nvPicPr>
        <p:blipFill>
          <a:blip r:embed="rId2" cstate="screen">
            <a:extLst>
              <a:ext uri="{28A0092B-C50C-407E-A947-70E740481C1C}">
                <a14:useLocalDpi xmlns:a14="http://schemas.microsoft.com/office/drawing/2010/main"/>
              </a:ext>
            </a:extLst>
          </a:blip>
          <a:srcRect l="-14103" r="-14103"/>
          <a:stretch>
            <a:fillRect/>
          </a:stretch>
        </p:blipFill>
        <p:spPr>
          <a:xfrm>
            <a:off x="681608" y="1412776"/>
            <a:ext cx="3810000" cy="1981200"/>
          </a:xfrm>
          <a:prstGeom prst="rect">
            <a:avLst/>
          </a:prstGeom>
        </p:spPr>
      </p:pic>
      <p:pic>
        <p:nvPicPr>
          <p:cNvPr id="7" name="コンテンツ プレースホルダ 11" descr="IMG_4174.JPG">
            <a:extLst>
              <a:ext uri="{FF2B5EF4-FFF2-40B4-BE49-F238E27FC236}">
                <a16:creationId xmlns:a16="http://schemas.microsoft.com/office/drawing/2014/main" id="{F2B20558-0695-6D4A-9636-3634C1E4DE26}"/>
              </a:ext>
            </a:extLst>
          </p:cNvPr>
          <p:cNvPicPr>
            <a:picLocks noChangeAspect="1"/>
          </p:cNvPicPr>
          <p:nvPr/>
        </p:nvPicPr>
        <p:blipFill>
          <a:blip r:embed="rId3" cstate="screen">
            <a:extLst>
              <a:ext uri="{28A0092B-C50C-407E-A947-70E740481C1C}">
                <a14:useLocalDpi xmlns:a14="http://schemas.microsoft.com/office/drawing/2010/main"/>
              </a:ext>
            </a:extLst>
          </a:blip>
          <a:srcRect l="-14103" r="-14103"/>
          <a:stretch>
            <a:fillRect/>
          </a:stretch>
        </p:blipFill>
        <p:spPr>
          <a:xfrm>
            <a:off x="4644008" y="1412776"/>
            <a:ext cx="3810000" cy="1981200"/>
          </a:xfrm>
          <a:prstGeom prst="rect">
            <a:avLst/>
          </a:prstGeom>
        </p:spPr>
      </p:pic>
      <p:pic>
        <p:nvPicPr>
          <p:cNvPr id="8" name="コンテンツ プレースホルダ 16" descr="IMG_4155.JPG">
            <a:extLst>
              <a:ext uri="{FF2B5EF4-FFF2-40B4-BE49-F238E27FC236}">
                <a16:creationId xmlns:a16="http://schemas.microsoft.com/office/drawing/2014/main" id="{898BA41C-6FDB-1C4C-B40D-F10A2B882F28}"/>
              </a:ext>
            </a:extLst>
          </p:cNvPr>
          <p:cNvPicPr>
            <a:picLocks noChangeAspect="1"/>
          </p:cNvPicPr>
          <p:nvPr/>
        </p:nvPicPr>
        <p:blipFill>
          <a:blip r:embed="rId4" cstate="screen">
            <a:extLst>
              <a:ext uri="{28A0092B-C50C-407E-A947-70E740481C1C}">
                <a14:useLocalDpi xmlns:a14="http://schemas.microsoft.com/office/drawing/2010/main"/>
              </a:ext>
            </a:extLst>
          </a:blip>
          <a:srcRect l="-14103" r="-14103"/>
          <a:stretch>
            <a:fillRect/>
          </a:stretch>
        </p:blipFill>
        <p:spPr>
          <a:xfrm>
            <a:off x="4644008" y="3546376"/>
            <a:ext cx="3810000" cy="1981200"/>
          </a:xfrm>
          <a:prstGeom prst="rect">
            <a:avLst/>
          </a:prstGeom>
        </p:spPr>
      </p:pic>
      <p:pic>
        <p:nvPicPr>
          <p:cNvPr id="9" name="コンテンツ プレースホルダ 17" descr="IMG_0568.JPG">
            <a:extLst>
              <a:ext uri="{FF2B5EF4-FFF2-40B4-BE49-F238E27FC236}">
                <a16:creationId xmlns:a16="http://schemas.microsoft.com/office/drawing/2014/main" id="{D1510FCC-991A-754A-91D6-700AC5AD2833}"/>
              </a:ext>
            </a:extLst>
          </p:cNvPr>
          <p:cNvPicPr>
            <a:picLocks noChangeAspect="1"/>
          </p:cNvPicPr>
          <p:nvPr/>
        </p:nvPicPr>
        <p:blipFill>
          <a:blip r:embed="rId5" cstate="screen">
            <a:extLst>
              <a:ext uri="{28A0092B-C50C-407E-A947-70E740481C1C}">
                <a14:useLocalDpi xmlns:a14="http://schemas.microsoft.com/office/drawing/2010/main"/>
              </a:ext>
            </a:extLst>
          </a:blip>
          <a:srcRect l="-14103" r="-14103"/>
          <a:stretch>
            <a:fillRect/>
          </a:stretch>
        </p:blipFill>
        <p:spPr>
          <a:xfrm>
            <a:off x="681608" y="3546376"/>
            <a:ext cx="3810000" cy="1981200"/>
          </a:xfrm>
          <a:prstGeom prst="rect">
            <a:avLst/>
          </a:prstGeom>
        </p:spPr>
      </p:pic>
    </p:spTree>
    <p:extLst>
      <p:ext uri="{BB962C8B-B14F-4D97-AF65-F5344CB8AC3E}">
        <p14:creationId xmlns:p14="http://schemas.microsoft.com/office/powerpoint/2010/main" val="2793718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53C17F-9C73-3648-89F8-929E062F0C21}"/>
              </a:ext>
            </a:extLst>
          </p:cNvPr>
          <p:cNvSpPr>
            <a:spLocks noGrp="1"/>
          </p:cNvSpPr>
          <p:nvPr>
            <p:ph type="title"/>
          </p:nvPr>
        </p:nvSpPr>
        <p:spPr/>
        <p:txBody>
          <a:bodyPr/>
          <a:lstStyle/>
          <a:p>
            <a:r>
              <a:rPr kumimoji="1" lang="ja-JP" altLang="en-US"/>
              <a:t>地域ごとによって違うビール</a:t>
            </a:r>
          </a:p>
        </p:txBody>
      </p:sp>
      <p:pic>
        <p:nvPicPr>
          <p:cNvPr id="6" name="図 5">
            <a:extLst>
              <a:ext uri="{FF2B5EF4-FFF2-40B4-BE49-F238E27FC236}">
                <a16:creationId xmlns:a16="http://schemas.microsoft.com/office/drawing/2014/main" id="{A9ECB923-8AF6-AE4D-9876-E5FBE8B4FF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576" y="1196752"/>
            <a:ext cx="2627784" cy="1751856"/>
          </a:xfrm>
          <a:prstGeom prst="rect">
            <a:avLst/>
          </a:prstGeom>
        </p:spPr>
      </p:pic>
      <p:sp>
        <p:nvSpPr>
          <p:cNvPr id="7" name="テキスト ボックス 6">
            <a:extLst>
              <a:ext uri="{FF2B5EF4-FFF2-40B4-BE49-F238E27FC236}">
                <a16:creationId xmlns:a16="http://schemas.microsoft.com/office/drawing/2014/main" id="{C065BBFB-7B30-214D-8D98-0C74B12631CF}"/>
              </a:ext>
            </a:extLst>
          </p:cNvPr>
          <p:cNvSpPr txBox="1"/>
          <p:nvPr/>
        </p:nvSpPr>
        <p:spPr>
          <a:xfrm>
            <a:off x="467544" y="3028288"/>
            <a:ext cx="3528392" cy="369332"/>
          </a:xfrm>
          <a:prstGeom prst="rect">
            <a:avLst/>
          </a:prstGeom>
          <a:noFill/>
        </p:spPr>
        <p:txBody>
          <a:bodyPr wrap="square" rtlCol="0">
            <a:spAutoFit/>
          </a:bodyPr>
          <a:lstStyle/>
          <a:p>
            <a:r>
              <a:rPr lang="ja-JP" altLang="en-US"/>
              <a:t>アルトビール（デュッセルドルフ）</a:t>
            </a:r>
            <a:endParaRPr kumimoji="1" lang="ja-JP" altLang="en-US"/>
          </a:p>
        </p:txBody>
      </p:sp>
      <p:sp>
        <p:nvSpPr>
          <p:cNvPr id="8" name="テキスト ボックス 7">
            <a:extLst>
              <a:ext uri="{FF2B5EF4-FFF2-40B4-BE49-F238E27FC236}">
                <a16:creationId xmlns:a16="http://schemas.microsoft.com/office/drawing/2014/main" id="{2D170149-BB2A-8546-B392-86945B7500B3}"/>
              </a:ext>
            </a:extLst>
          </p:cNvPr>
          <p:cNvSpPr txBox="1"/>
          <p:nvPr/>
        </p:nvSpPr>
        <p:spPr>
          <a:xfrm>
            <a:off x="1066800" y="5723703"/>
            <a:ext cx="1490464" cy="369332"/>
          </a:xfrm>
          <a:prstGeom prst="rect">
            <a:avLst/>
          </a:prstGeom>
          <a:noFill/>
        </p:spPr>
        <p:txBody>
          <a:bodyPr wrap="square" rtlCol="0">
            <a:spAutoFit/>
          </a:bodyPr>
          <a:lstStyle/>
          <a:p>
            <a:r>
              <a:rPr kumimoji="1" lang="ja-JP" altLang="en-US" b="1"/>
              <a:t>上面発酵</a:t>
            </a:r>
          </a:p>
        </p:txBody>
      </p:sp>
      <p:sp>
        <p:nvSpPr>
          <p:cNvPr id="9" name="テキスト ボックス 8">
            <a:extLst>
              <a:ext uri="{FF2B5EF4-FFF2-40B4-BE49-F238E27FC236}">
                <a16:creationId xmlns:a16="http://schemas.microsoft.com/office/drawing/2014/main" id="{AC8E5BA1-3099-7F4D-B494-55D466292980}"/>
              </a:ext>
            </a:extLst>
          </p:cNvPr>
          <p:cNvSpPr txBox="1"/>
          <p:nvPr/>
        </p:nvSpPr>
        <p:spPr>
          <a:xfrm>
            <a:off x="5364088" y="5613771"/>
            <a:ext cx="1490464" cy="369332"/>
          </a:xfrm>
          <a:prstGeom prst="rect">
            <a:avLst/>
          </a:prstGeom>
          <a:noFill/>
        </p:spPr>
        <p:txBody>
          <a:bodyPr wrap="square" rtlCol="0">
            <a:spAutoFit/>
          </a:bodyPr>
          <a:lstStyle/>
          <a:p>
            <a:r>
              <a:rPr kumimoji="1" lang="ja-JP" altLang="en-US" b="1"/>
              <a:t>下面発酵</a:t>
            </a:r>
          </a:p>
        </p:txBody>
      </p:sp>
      <p:pic>
        <p:nvPicPr>
          <p:cNvPr id="13" name="図 12">
            <a:extLst>
              <a:ext uri="{FF2B5EF4-FFF2-40B4-BE49-F238E27FC236}">
                <a16:creationId xmlns:a16="http://schemas.microsoft.com/office/drawing/2014/main" id="{C09A5608-DAAD-1D4B-A1B5-F38B95C1CD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3397620"/>
            <a:ext cx="2531821" cy="1923973"/>
          </a:xfrm>
          <a:prstGeom prst="rect">
            <a:avLst/>
          </a:prstGeom>
        </p:spPr>
      </p:pic>
      <p:sp>
        <p:nvSpPr>
          <p:cNvPr id="14" name="テキスト ボックス 13">
            <a:extLst>
              <a:ext uri="{FF2B5EF4-FFF2-40B4-BE49-F238E27FC236}">
                <a16:creationId xmlns:a16="http://schemas.microsoft.com/office/drawing/2014/main" id="{5FA90805-45C4-4D49-AD86-2143C02A1FEA}"/>
              </a:ext>
            </a:extLst>
          </p:cNvPr>
          <p:cNvSpPr txBox="1"/>
          <p:nvPr/>
        </p:nvSpPr>
        <p:spPr>
          <a:xfrm>
            <a:off x="539552" y="5293779"/>
            <a:ext cx="3528392" cy="369332"/>
          </a:xfrm>
          <a:prstGeom prst="rect">
            <a:avLst/>
          </a:prstGeom>
          <a:noFill/>
        </p:spPr>
        <p:txBody>
          <a:bodyPr wrap="square" rtlCol="0">
            <a:spAutoFit/>
          </a:bodyPr>
          <a:lstStyle/>
          <a:p>
            <a:r>
              <a:rPr lang="ja-JP" altLang="en-US"/>
              <a:t>ケルシュ（ケルン）</a:t>
            </a:r>
            <a:endParaRPr kumimoji="1" lang="ja-JP" altLang="en-US"/>
          </a:p>
        </p:txBody>
      </p:sp>
      <p:pic>
        <p:nvPicPr>
          <p:cNvPr id="15" name="図 14">
            <a:extLst>
              <a:ext uri="{FF2B5EF4-FFF2-40B4-BE49-F238E27FC236}">
                <a16:creationId xmlns:a16="http://schemas.microsoft.com/office/drawing/2014/main" id="{CDF5D964-1474-3243-A629-720BF983E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1196752"/>
            <a:ext cx="2138536" cy="1777297"/>
          </a:xfrm>
          <a:prstGeom prst="rect">
            <a:avLst/>
          </a:prstGeom>
        </p:spPr>
      </p:pic>
      <p:sp>
        <p:nvSpPr>
          <p:cNvPr id="16" name="テキスト ボックス 15">
            <a:extLst>
              <a:ext uri="{FF2B5EF4-FFF2-40B4-BE49-F238E27FC236}">
                <a16:creationId xmlns:a16="http://schemas.microsoft.com/office/drawing/2014/main" id="{6449F3BF-A05F-C44A-B612-703045F8E115}"/>
              </a:ext>
            </a:extLst>
          </p:cNvPr>
          <p:cNvSpPr txBox="1"/>
          <p:nvPr/>
        </p:nvSpPr>
        <p:spPr>
          <a:xfrm>
            <a:off x="4572000" y="3047332"/>
            <a:ext cx="3528392" cy="369332"/>
          </a:xfrm>
          <a:prstGeom prst="rect">
            <a:avLst/>
          </a:prstGeom>
          <a:noFill/>
        </p:spPr>
        <p:txBody>
          <a:bodyPr wrap="square" rtlCol="0">
            <a:spAutoFit/>
          </a:bodyPr>
          <a:lstStyle/>
          <a:p>
            <a:r>
              <a:rPr lang="ja-JP" altLang="en-US"/>
              <a:t>ピルスナー（デュースバーク）</a:t>
            </a:r>
            <a:endParaRPr kumimoji="1" lang="ja-JP" altLang="en-US"/>
          </a:p>
        </p:txBody>
      </p:sp>
      <p:pic>
        <p:nvPicPr>
          <p:cNvPr id="17" name="図 16">
            <a:extLst>
              <a:ext uri="{FF2B5EF4-FFF2-40B4-BE49-F238E27FC236}">
                <a16:creationId xmlns:a16="http://schemas.microsoft.com/office/drawing/2014/main" id="{89240371-1A5A-D74D-933F-8A24483E84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6056" y="3397620"/>
            <a:ext cx="1632570" cy="2002208"/>
          </a:xfrm>
          <a:prstGeom prst="rect">
            <a:avLst/>
          </a:prstGeom>
        </p:spPr>
      </p:pic>
      <p:sp>
        <p:nvSpPr>
          <p:cNvPr id="18" name="正方形/長方形 17">
            <a:extLst>
              <a:ext uri="{FF2B5EF4-FFF2-40B4-BE49-F238E27FC236}">
                <a16:creationId xmlns:a16="http://schemas.microsoft.com/office/drawing/2014/main" id="{86DD2D29-E12C-DC49-A581-FCAFDF67F6C1}"/>
              </a:ext>
            </a:extLst>
          </p:cNvPr>
          <p:cNvSpPr/>
          <p:nvPr/>
        </p:nvSpPr>
        <p:spPr>
          <a:xfrm>
            <a:off x="6854552" y="4956348"/>
            <a:ext cx="1226618" cy="369332"/>
          </a:xfrm>
          <a:prstGeom prst="rect">
            <a:avLst/>
          </a:prstGeom>
        </p:spPr>
        <p:txBody>
          <a:bodyPr wrap="none">
            <a:spAutoFit/>
          </a:bodyPr>
          <a:lstStyle/>
          <a:p>
            <a:r>
              <a:rPr lang="ja-JP" altLang="en-US"/>
              <a:t>デュンケル</a:t>
            </a:r>
          </a:p>
        </p:txBody>
      </p:sp>
    </p:spTree>
    <p:extLst>
      <p:ext uri="{BB962C8B-B14F-4D97-AF65-F5344CB8AC3E}">
        <p14:creationId xmlns:p14="http://schemas.microsoft.com/office/powerpoint/2010/main" val="2611251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9D0708-EE31-D74E-8C02-07876F6DEC8A}"/>
              </a:ext>
            </a:extLst>
          </p:cNvPr>
          <p:cNvSpPr>
            <a:spLocks noGrp="1"/>
          </p:cNvSpPr>
          <p:nvPr>
            <p:ph type="title"/>
          </p:nvPr>
        </p:nvSpPr>
        <p:spPr/>
        <p:txBody>
          <a:bodyPr/>
          <a:lstStyle/>
          <a:p>
            <a:r>
              <a:rPr kumimoji="1" lang="ja-JP" altLang="en-US"/>
              <a:t>一人当たりのビール消費量が多い国は</a:t>
            </a:r>
            <a:br>
              <a:rPr kumimoji="1" lang="en-US" altLang="ja-JP" dirty="0"/>
            </a:br>
            <a:r>
              <a:rPr kumimoji="1" lang="ja-JP" altLang="en-US"/>
              <a:t>（一日当たり）？</a:t>
            </a:r>
          </a:p>
        </p:txBody>
      </p:sp>
      <p:sp>
        <p:nvSpPr>
          <p:cNvPr id="3" name="コンテンツ プレースホルダー 2">
            <a:extLst>
              <a:ext uri="{FF2B5EF4-FFF2-40B4-BE49-F238E27FC236}">
                <a16:creationId xmlns:a16="http://schemas.microsoft.com/office/drawing/2014/main" id="{F3C7AA32-2A81-9943-ABBF-90A2FC299422}"/>
              </a:ext>
            </a:extLst>
          </p:cNvPr>
          <p:cNvSpPr>
            <a:spLocks noGrp="1"/>
          </p:cNvSpPr>
          <p:nvPr>
            <p:ph sz="half" idx="1"/>
          </p:nvPr>
        </p:nvSpPr>
        <p:spPr>
          <a:xfrm>
            <a:off x="457200" y="1600200"/>
            <a:ext cx="1666528" cy="4525963"/>
          </a:xfrm>
        </p:spPr>
        <p:txBody>
          <a:bodyPr/>
          <a:lstStyle/>
          <a:p>
            <a:r>
              <a:rPr kumimoji="1" lang="ja-JP" altLang="en-US"/>
              <a:t>５位</a:t>
            </a:r>
            <a:endParaRPr kumimoji="1" lang="en-US" altLang="ja-JP" dirty="0"/>
          </a:p>
          <a:p>
            <a:r>
              <a:rPr lang="ja-JP" altLang="en-US"/>
              <a:t>４位</a:t>
            </a:r>
            <a:endParaRPr lang="en-US" altLang="ja-JP" dirty="0"/>
          </a:p>
          <a:p>
            <a:r>
              <a:rPr lang="ja-JP" altLang="en-US"/>
              <a:t>３位</a:t>
            </a:r>
            <a:endParaRPr lang="en-US" altLang="ja-JP" dirty="0"/>
          </a:p>
          <a:p>
            <a:r>
              <a:rPr kumimoji="1" lang="ja-JP" altLang="en-US"/>
              <a:t>２位</a:t>
            </a:r>
            <a:endParaRPr kumimoji="1" lang="en-US" altLang="ja-JP" dirty="0"/>
          </a:p>
          <a:p>
            <a:r>
              <a:rPr lang="ja-JP" altLang="en-US"/>
              <a:t>１位</a:t>
            </a:r>
            <a:endParaRPr kumimoji="1" lang="ja-JP" altLang="en-US"/>
          </a:p>
        </p:txBody>
      </p:sp>
      <p:sp>
        <p:nvSpPr>
          <p:cNvPr id="4" name="コンテンツ プレースホルダー 3">
            <a:extLst>
              <a:ext uri="{FF2B5EF4-FFF2-40B4-BE49-F238E27FC236}">
                <a16:creationId xmlns:a16="http://schemas.microsoft.com/office/drawing/2014/main" id="{3E59B178-3AE6-294B-8AE0-2A652121E08F}"/>
              </a:ext>
            </a:extLst>
          </p:cNvPr>
          <p:cNvSpPr>
            <a:spLocks noGrp="1"/>
          </p:cNvSpPr>
          <p:nvPr>
            <p:ph sz="half" idx="2"/>
          </p:nvPr>
        </p:nvSpPr>
        <p:spPr>
          <a:xfrm>
            <a:off x="2339752" y="1600200"/>
            <a:ext cx="6347048" cy="4525963"/>
          </a:xfrm>
        </p:spPr>
        <p:txBody>
          <a:bodyPr/>
          <a:lstStyle/>
          <a:p>
            <a:r>
              <a:rPr kumimoji="1" lang="ja-JP" altLang="en-US"/>
              <a:t>オーストリア人（</a:t>
            </a:r>
            <a:r>
              <a:rPr kumimoji="1" lang="en-US" altLang="ja-JP" dirty="0"/>
              <a:t>0.31</a:t>
            </a:r>
            <a:r>
              <a:rPr kumimoji="1" lang="ja-JP" altLang="en-US"/>
              <a:t>リットル）</a:t>
            </a:r>
            <a:endParaRPr kumimoji="1" lang="en-US" altLang="ja-JP" dirty="0"/>
          </a:p>
          <a:p>
            <a:r>
              <a:rPr lang="ja-JP" altLang="en-US"/>
              <a:t>アイルランド人（</a:t>
            </a:r>
            <a:r>
              <a:rPr lang="en-US" altLang="ja-JP" dirty="0"/>
              <a:t>0.32</a:t>
            </a:r>
            <a:r>
              <a:rPr lang="ja-JP" altLang="en-US"/>
              <a:t>リットル）</a:t>
            </a:r>
            <a:endParaRPr lang="en-US" altLang="ja-JP" dirty="0"/>
          </a:p>
          <a:p>
            <a:r>
              <a:rPr kumimoji="1" lang="ja-JP" altLang="en-US"/>
              <a:t>デンマーク人（</a:t>
            </a:r>
            <a:r>
              <a:rPr kumimoji="1" lang="en-US" altLang="ja-JP" dirty="0"/>
              <a:t>0.33</a:t>
            </a:r>
            <a:r>
              <a:rPr kumimoji="1" lang="ja-JP" altLang="en-US"/>
              <a:t>リットル）</a:t>
            </a:r>
            <a:endParaRPr kumimoji="1" lang="en-US" altLang="ja-JP" dirty="0"/>
          </a:p>
          <a:p>
            <a:r>
              <a:rPr lang="ja-JP" altLang="en-US"/>
              <a:t>ドイツ人（</a:t>
            </a:r>
            <a:r>
              <a:rPr lang="en-US" altLang="ja-JP" dirty="0"/>
              <a:t>0.36</a:t>
            </a:r>
            <a:r>
              <a:rPr lang="ja-JP" altLang="en-US"/>
              <a:t>リットル）</a:t>
            </a:r>
            <a:endParaRPr lang="en-US" altLang="ja-JP" dirty="0"/>
          </a:p>
          <a:p>
            <a:r>
              <a:rPr kumimoji="1" lang="ja-JP" altLang="en-US"/>
              <a:t>チェコ人（</a:t>
            </a:r>
            <a:r>
              <a:rPr kumimoji="1" lang="en-US" altLang="ja-JP" dirty="0"/>
              <a:t>0.43</a:t>
            </a:r>
            <a:r>
              <a:rPr kumimoji="1" lang="ja-JP" altLang="en-US"/>
              <a:t>リットル）</a:t>
            </a:r>
            <a:endParaRPr kumimoji="1" lang="en-US" altLang="ja-JP" dirty="0"/>
          </a:p>
          <a:p>
            <a:endParaRPr lang="en-US" altLang="ja-JP" dirty="0"/>
          </a:p>
          <a:p>
            <a:r>
              <a:rPr kumimoji="1" lang="ja-JP" altLang="en-US"/>
              <a:t>日本人は</a:t>
            </a:r>
            <a:r>
              <a:rPr kumimoji="1" lang="en-US" altLang="ja-JP" dirty="0"/>
              <a:t>0.15</a:t>
            </a:r>
            <a:r>
              <a:rPr kumimoji="1" lang="ja-JP" altLang="en-US"/>
              <a:t>リットル</a:t>
            </a:r>
            <a:endParaRPr kumimoji="1" lang="en-US" altLang="ja-JP" dirty="0"/>
          </a:p>
          <a:p>
            <a:pPr marL="0" indent="0">
              <a:buNone/>
            </a:pPr>
            <a:r>
              <a:rPr lang="ja-JP" altLang="en-US"/>
              <a:t>（</a:t>
            </a:r>
            <a:r>
              <a:rPr lang="en-US" altLang="ja-JP" dirty="0"/>
              <a:t>1996</a:t>
            </a:r>
            <a:r>
              <a:rPr lang="ja-JP" altLang="en-US"/>
              <a:t>年の統計）</a:t>
            </a:r>
            <a:endParaRPr kumimoji="1" lang="en-US" altLang="ja-JP" dirty="0"/>
          </a:p>
          <a:p>
            <a:endParaRPr kumimoji="1" lang="ja-JP" altLang="en-US"/>
          </a:p>
        </p:txBody>
      </p:sp>
    </p:spTree>
    <p:extLst>
      <p:ext uri="{BB962C8B-B14F-4D97-AF65-F5344CB8AC3E}">
        <p14:creationId xmlns:p14="http://schemas.microsoft.com/office/powerpoint/2010/main" val="6887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1E6FD1-7A71-334E-99E8-FB9DAC01FE4A}"/>
              </a:ext>
            </a:extLst>
          </p:cNvPr>
          <p:cNvSpPr>
            <a:spLocks noGrp="1"/>
          </p:cNvSpPr>
          <p:nvPr>
            <p:ph type="title"/>
          </p:nvPr>
        </p:nvSpPr>
        <p:spPr/>
        <p:txBody>
          <a:bodyPr/>
          <a:lstStyle/>
          <a:p>
            <a:r>
              <a:rPr kumimoji="1" lang="ja-JP" altLang="en-US"/>
              <a:t>ソーセージ（ヴルスト＝</a:t>
            </a:r>
            <a:r>
              <a:rPr kumimoji="1" lang="en-US" altLang="ja-JP" dirty="0"/>
              <a:t>Wurst</a:t>
            </a:r>
            <a:r>
              <a:rPr kumimoji="1" lang="ja-JP" altLang="en-US"/>
              <a:t>）</a:t>
            </a:r>
          </a:p>
        </p:txBody>
      </p:sp>
      <p:sp>
        <p:nvSpPr>
          <p:cNvPr id="3" name="コンテンツ プレースホルダー 2">
            <a:extLst>
              <a:ext uri="{FF2B5EF4-FFF2-40B4-BE49-F238E27FC236}">
                <a16:creationId xmlns:a16="http://schemas.microsoft.com/office/drawing/2014/main" id="{F794EC32-81D0-5D43-BF6B-B1C5DDCFE966}"/>
              </a:ext>
            </a:extLst>
          </p:cNvPr>
          <p:cNvSpPr>
            <a:spLocks noGrp="1"/>
          </p:cNvSpPr>
          <p:nvPr>
            <p:ph sz="half" idx="1"/>
          </p:nvPr>
        </p:nvSpPr>
        <p:spPr>
          <a:xfrm>
            <a:off x="179512" y="882650"/>
            <a:ext cx="5040560" cy="5066630"/>
          </a:xfrm>
        </p:spPr>
        <p:txBody>
          <a:bodyPr/>
          <a:lstStyle/>
          <a:p>
            <a:r>
              <a:rPr kumimoji="1" lang="ja-JP" altLang="en-US" sz="2000"/>
              <a:t>ソーセージは古代ギリシャ時代からある加工食品。</a:t>
            </a:r>
            <a:endParaRPr kumimoji="1" lang="en-US" altLang="ja-JP" sz="2000" dirty="0"/>
          </a:p>
          <a:p>
            <a:r>
              <a:rPr lang="ja-JP" altLang="en-US" sz="2000"/>
              <a:t>ドイツでもゲルマン時代から食されていた。</a:t>
            </a:r>
            <a:endParaRPr lang="en-US" altLang="ja-JP" sz="2000" dirty="0"/>
          </a:p>
          <a:p>
            <a:r>
              <a:rPr lang="ja-JP" altLang="en-US" sz="2000"/>
              <a:t>もともとは、貴重な肉をあますところなく食べ尽くすための工夫。</a:t>
            </a:r>
            <a:endParaRPr lang="en-US" altLang="ja-JP" sz="2000" dirty="0"/>
          </a:p>
          <a:p>
            <a:r>
              <a:rPr kumimoji="1" lang="en-US" altLang="ja-JP" sz="2000" dirty="0"/>
              <a:t>14</a:t>
            </a:r>
            <a:r>
              <a:rPr kumimoji="1" lang="ja-JP" altLang="en-US" sz="2000"/>
              <a:t>世紀半ばのドイツ語による最初の料理書では次の４つが紹介されている。</a:t>
            </a:r>
            <a:endParaRPr kumimoji="1" lang="en-US" altLang="ja-JP" sz="2000" dirty="0"/>
          </a:p>
          <a:p>
            <a:pPr lvl="1"/>
            <a:r>
              <a:rPr lang="ja-JP" altLang="en-US" sz="1600"/>
              <a:t>ブルートブルスト（血のソーセージ）</a:t>
            </a:r>
            <a:endParaRPr lang="en-US" altLang="ja-JP" sz="1600" dirty="0"/>
          </a:p>
          <a:p>
            <a:pPr lvl="1"/>
            <a:r>
              <a:rPr kumimoji="1" lang="ja-JP" altLang="en-US" sz="1600"/>
              <a:t>ヒルンブルスト（脳みそのソーセージ）</a:t>
            </a:r>
            <a:endParaRPr kumimoji="1" lang="en-US" altLang="ja-JP" sz="1600" dirty="0"/>
          </a:p>
          <a:p>
            <a:pPr lvl="1"/>
            <a:r>
              <a:rPr lang="ja-JP" altLang="en-US" sz="1600"/>
              <a:t>レバーブルスト（レバーのソーセージ）</a:t>
            </a:r>
            <a:endParaRPr lang="en-US" altLang="ja-JP" sz="1600" dirty="0"/>
          </a:p>
          <a:p>
            <a:pPr lvl="1"/>
            <a:r>
              <a:rPr kumimoji="1" lang="ja-JP" altLang="en-US" sz="1600"/>
              <a:t>ブラートブルスト（グリル用のソーセージ）</a:t>
            </a:r>
            <a:endParaRPr kumimoji="1" lang="en-US" altLang="ja-JP" sz="1600" dirty="0"/>
          </a:p>
          <a:p>
            <a:r>
              <a:rPr lang="ja-JP" altLang="en-US" sz="2000"/>
              <a:t>国民一人当たり、年間で約</a:t>
            </a:r>
            <a:r>
              <a:rPr lang="en-US" altLang="ja-JP" sz="2000" dirty="0"/>
              <a:t>30.1</a:t>
            </a:r>
            <a:r>
              <a:rPr lang="ja-JP" altLang="en-US" sz="2000"/>
              <a:t>キロのソーセージを食べている。ちなみにはハムは約</a:t>
            </a:r>
            <a:r>
              <a:rPr lang="en-US" altLang="ja-JP" sz="2000" dirty="0"/>
              <a:t>3.7</a:t>
            </a:r>
            <a:r>
              <a:rPr lang="ja-JP" altLang="en-US" sz="2000"/>
              <a:t>キロに過ぎない。</a:t>
            </a:r>
            <a:endParaRPr kumimoji="1" lang="ja-JP" altLang="en-US" sz="2000"/>
          </a:p>
        </p:txBody>
      </p:sp>
      <p:pic>
        <p:nvPicPr>
          <p:cNvPr id="6" name="コンテンツ プレースホルダー 5">
            <a:extLst>
              <a:ext uri="{FF2B5EF4-FFF2-40B4-BE49-F238E27FC236}">
                <a16:creationId xmlns:a16="http://schemas.microsoft.com/office/drawing/2014/main" id="{C2BC91D7-2634-A04F-836B-23613351BD4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004048" y="1772816"/>
            <a:ext cx="4038600" cy="2692400"/>
          </a:xfrm>
        </p:spPr>
      </p:pic>
    </p:spTree>
    <p:extLst>
      <p:ext uri="{BB962C8B-B14F-4D97-AF65-F5344CB8AC3E}">
        <p14:creationId xmlns:p14="http://schemas.microsoft.com/office/powerpoint/2010/main" val="1818192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CB760C2-6885-E542-8C30-31994D0B9A7A}"/>
              </a:ext>
            </a:extLst>
          </p:cNvPr>
          <p:cNvSpPr>
            <a:spLocks noGrp="1"/>
          </p:cNvSpPr>
          <p:nvPr>
            <p:ph type="title"/>
          </p:nvPr>
        </p:nvSpPr>
        <p:spPr/>
        <p:txBody>
          <a:bodyPr/>
          <a:lstStyle/>
          <a:p>
            <a:r>
              <a:rPr kumimoji="1" lang="ja-JP" altLang="en-US"/>
              <a:t>ソーセージ</a:t>
            </a:r>
          </a:p>
        </p:txBody>
      </p:sp>
      <p:pic>
        <p:nvPicPr>
          <p:cNvPr id="6" name="コンテンツ プレースホルダ 7" descr="IMG_9528.JPG">
            <a:extLst>
              <a:ext uri="{FF2B5EF4-FFF2-40B4-BE49-F238E27FC236}">
                <a16:creationId xmlns:a16="http://schemas.microsoft.com/office/drawing/2014/main" id="{13276E2B-CED3-654A-A3F7-EEA543F66E5C}"/>
              </a:ext>
            </a:extLst>
          </p:cNvPr>
          <p:cNvPicPr>
            <a:picLocks noChangeAspect="1"/>
          </p:cNvPicPr>
          <p:nvPr/>
        </p:nvPicPr>
        <p:blipFill>
          <a:blip r:embed="rId2" cstate="screen">
            <a:extLst>
              <a:ext uri="{28A0092B-C50C-407E-A947-70E740481C1C}">
                <a14:useLocalDpi xmlns:a14="http://schemas.microsoft.com/office/drawing/2010/main"/>
              </a:ext>
            </a:extLst>
          </a:blip>
          <a:srcRect l="-14103" r="-14103"/>
          <a:stretch>
            <a:fillRect/>
          </a:stretch>
        </p:blipFill>
        <p:spPr>
          <a:xfrm>
            <a:off x="681607" y="1111341"/>
            <a:ext cx="4292785" cy="2232248"/>
          </a:xfrm>
          <a:prstGeom prst="rect">
            <a:avLst/>
          </a:prstGeom>
        </p:spPr>
      </p:pic>
      <p:pic>
        <p:nvPicPr>
          <p:cNvPr id="7" name="コンテンツ プレースホルダ 10" descr="IMG_9754.JPG">
            <a:extLst>
              <a:ext uri="{FF2B5EF4-FFF2-40B4-BE49-F238E27FC236}">
                <a16:creationId xmlns:a16="http://schemas.microsoft.com/office/drawing/2014/main" id="{B8320CDE-41D3-B240-8CDD-895451BFBBB5}"/>
              </a:ext>
            </a:extLst>
          </p:cNvPr>
          <p:cNvPicPr>
            <a:picLocks noChangeAspect="1"/>
          </p:cNvPicPr>
          <p:nvPr/>
        </p:nvPicPr>
        <p:blipFill>
          <a:blip r:embed="rId3" cstate="screen">
            <a:extLst>
              <a:ext uri="{28A0092B-C50C-407E-A947-70E740481C1C}">
                <a14:useLocalDpi xmlns:a14="http://schemas.microsoft.com/office/drawing/2010/main"/>
              </a:ext>
            </a:extLst>
          </a:blip>
          <a:srcRect l="-14103" r="-14103"/>
          <a:stretch>
            <a:fillRect/>
          </a:stretch>
        </p:blipFill>
        <p:spPr>
          <a:xfrm>
            <a:off x="4644007" y="1124744"/>
            <a:ext cx="4292785" cy="2232248"/>
          </a:xfrm>
          <a:prstGeom prst="rect">
            <a:avLst/>
          </a:prstGeom>
        </p:spPr>
      </p:pic>
      <p:pic>
        <p:nvPicPr>
          <p:cNvPr id="8" name="コンテンツ プレースホルダ 13" descr="IMG_9262.JPG">
            <a:extLst>
              <a:ext uri="{FF2B5EF4-FFF2-40B4-BE49-F238E27FC236}">
                <a16:creationId xmlns:a16="http://schemas.microsoft.com/office/drawing/2014/main" id="{4D4EDABC-591C-CC4C-ACEB-57F6692C51F3}"/>
              </a:ext>
            </a:extLst>
          </p:cNvPr>
          <p:cNvPicPr>
            <a:picLocks noChangeAspect="1"/>
          </p:cNvPicPr>
          <p:nvPr/>
        </p:nvPicPr>
        <p:blipFill>
          <a:blip r:embed="rId4" cstate="screen">
            <a:extLst>
              <a:ext uri="{28A0092B-C50C-407E-A947-70E740481C1C}">
                <a14:useLocalDpi xmlns:a14="http://schemas.microsoft.com/office/drawing/2010/main"/>
              </a:ext>
            </a:extLst>
          </a:blip>
          <a:srcRect l="-14103" r="-14103"/>
          <a:stretch>
            <a:fillRect/>
          </a:stretch>
        </p:blipFill>
        <p:spPr>
          <a:xfrm>
            <a:off x="681607" y="3567691"/>
            <a:ext cx="4292785" cy="2232248"/>
          </a:xfrm>
          <a:prstGeom prst="rect">
            <a:avLst/>
          </a:prstGeom>
        </p:spPr>
      </p:pic>
      <p:pic>
        <p:nvPicPr>
          <p:cNvPr id="9" name="コンテンツ プレースホルダ 15" descr="IMG_9759.JPG">
            <a:extLst>
              <a:ext uri="{FF2B5EF4-FFF2-40B4-BE49-F238E27FC236}">
                <a16:creationId xmlns:a16="http://schemas.microsoft.com/office/drawing/2014/main" id="{262E0939-5BCC-4745-BA1F-C420FAEED0DA}"/>
              </a:ext>
            </a:extLst>
          </p:cNvPr>
          <p:cNvPicPr>
            <a:picLocks noChangeAspect="1"/>
          </p:cNvPicPr>
          <p:nvPr/>
        </p:nvPicPr>
        <p:blipFill>
          <a:blip r:embed="rId5" cstate="screen">
            <a:extLst>
              <a:ext uri="{28A0092B-C50C-407E-A947-70E740481C1C}">
                <a14:useLocalDpi xmlns:a14="http://schemas.microsoft.com/office/drawing/2010/main"/>
              </a:ext>
            </a:extLst>
          </a:blip>
          <a:srcRect l="-14103" r="-14103"/>
          <a:stretch>
            <a:fillRect/>
          </a:stretch>
        </p:blipFill>
        <p:spPr>
          <a:xfrm>
            <a:off x="4644007" y="3599086"/>
            <a:ext cx="4292785" cy="2232248"/>
          </a:xfrm>
          <a:prstGeom prst="rect">
            <a:avLst/>
          </a:prstGeom>
        </p:spPr>
      </p:pic>
    </p:spTree>
    <p:extLst>
      <p:ext uri="{BB962C8B-B14F-4D97-AF65-F5344CB8AC3E}">
        <p14:creationId xmlns:p14="http://schemas.microsoft.com/office/powerpoint/2010/main" val="1117546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848A0A-313A-F14A-A11D-FDF381301D47}"/>
              </a:ext>
            </a:extLst>
          </p:cNvPr>
          <p:cNvSpPr>
            <a:spLocks noGrp="1"/>
          </p:cNvSpPr>
          <p:nvPr>
            <p:ph type="title"/>
          </p:nvPr>
        </p:nvSpPr>
        <p:spPr>
          <a:xfrm>
            <a:off x="1066800" y="395287"/>
            <a:ext cx="2857128" cy="686593"/>
          </a:xfrm>
        </p:spPr>
        <p:txBody>
          <a:bodyPr/>
          <a:lstStyle/>
          <a:p>
            <a:r>
              <a:rPr kumimoji="1" lang="ja-JP" altLang="en-US"/>
              <a:t>サッカー</a:t>
            </a:r>
          </a:p>
        </p:txBody>
      </p:sp>
      <p:sp>
        <p:nvSpPr>
          <p:cNvPr id="3" name="コンテンツ プレースホルダー 2">
            <a:extLst>
              <a:ext uri="{FF2B5EF4-FFF2-40B4-BE49-F238E27FC236}">
                <a16:creationId xmlns:a16="http://schemas.microsoft.com/office/drawing/2014/main" id="{AA0E3EED-0D9C-3A4E-A067-DDDC90385929}"/>
              </a:ext>
            </a:extLst>
          </p:cNvPr>
          <p:cNvSpPr>
            <a:spLocks noGrp="1"/>
          </p:cNvSpPr>
          <p:nvPr>
            <p:ph sz="half" idx="1"/>
          </p:nvPr>
        </p:nvSpPr>
        <p:spPr>
          <a:xfrm>
            <a:off x="457200" y="1600200"/>
            <a:ext cx="4038600" cy="4525963"/>
          </a:xfrm>
        </p:spPr>
        <p:txBody>
          <a:bodyPr/>
          <a:lstStyle/>
          <a:p>
            <a:r>
              <a:rPr kumimoji="1" lang="ja-JP" altLang="en-US" sz="2400"/>
              <a:t>最初のドイツのサッカークラブができたのはハノーファーで</a:t>
            </a:r>
            <a:r>
              <a:rPr kumimoji="1" lang="en-US" altLang="ja-JP" sz="2400" dirty="0"/>
              <a:t>1878</a:t>
            </a:r>
            <a:r>
              <a:rPr kumimoji="1" lang="ja-JP" altLang="en-US" sz="2400"/>
              <a:t>年。</a:t>
            </a:r>
            <a:endParaRPr kumimoji="1" lang="en-US" altLang="ja-JP" sz="2400" dirty="0"/>
          </a:p>
          <a:p>
            <a:r>
              <a:rPr lang="en-US" altLang="ja-JP" sz="2400" dirty="0"/>
              <a:t>1900</a:t>
            </a:r>
            <a:r>
              <a:rPr lang="ja-JP" altLang="en-US" sz="2400"/>
              <a:t>年にドイツ・サッカー連盟が創設。</a:t>
            </a:r>
            <a:endParaRPr lang="en-US" altLang="ja-JP" sz="2400" dirty="0"/>
          </a:p>
          <a:p>
            <a:pPr lvl="1"/>
            <a:r>
              <a:rPr kumimoji="1" lang="ja-JP" altLang="en-US" sz="2000"/>
              <a:t>第二次世界大戦前のドイツのレベルは高くない</a:t>
            </a:r>
            <a:endParaRPr kumimoji="1" lang="en-US" altLang="ja-JP" sz="2000" dirty="0"/>
          </a:p>
          <a:p>
            <a:pPr lvl="1"/>
            <a:r>
              <a:rPr lang="ja-JP" altLang="en-US" sz="2000"/>
              <a:t>戦後は有数のサッカー大国となる</a:t>
            </a:r>
            <a:endParaRPr kumimoji="1" lang="en-US" altLang="ja-JP" sz="2000" dirty="0"/>
          </a:p>
          <a:p>
            <a:pPr lvl="1"/>
            <a:r>
              <a:rPr lang="en-US" altLang="ja-JP" sz="2000" dirty="0"/>
              <a:t>1963</a:t>
            </a:r>
            <a:r>
              <a:rPr lang="ja-JP" altLang="en-US" sz="2000"/>
              <a:t>年にブンデスリーガが結成され、サッカーチームのプロ化が進む</a:t>
            </a:r>
            <a:endParaRPr kumimoji="1" lang="en-US" altLang="ja-JP" sz="2000" dirty="0"/>
          </a:p>
          <a:p>
            <a:pPr marL="0" indent="0">
              <a:buNone/>
            </a:pPr>
            <a:endParaRPr kumimoji="1" lang="ja-JP" altLang="en-US"/>
          </a:p>
        </p:txBody>
      </p:sp>
      <p:graphicFrame>
        <p:nvGraphicFramePr>
          <p:cNvPr id="7" name="コンテンツ プレースホルダー 6">
            <a:extLst>
              <a:ext uri="{FF2B5EF4-FFF2-40B4-BE49-F238E27FC236}">
                <a16:creationId xmlns:a16="http://schemas.microsoft.com/office/drawing/2014/main" id="{01F52C95-D181-7447-BB4F-4541F03CCA0C}"/>
              </a:ext>
            </a:extLst>
          </p:cNvPr>
          <p:cNvGraphicFramePr>
            <a:graphicFrameLocks noGrp="1"/>
          </p:cNvGraphicFramePr>
          <p:nvPr>
            <p:ph sz="half" idx="2"/>
            <p:extLst>
              <p:ext uri="{D42A27DB-BD31-4B8C-83A1-F6EECF244321}">
                <p14:modId xmlns:p14="http://schemas.microsoft.com/office/powerpoint/2010/main" val="1506942551"/>
              </p:ext>
            </p:extLst>
          </p:nvPr>
        </p:nvGraphicFramePr>
        <p:xfrm>
          <a:off x="4788024" y="72599"/>
          <a:ext cx="4176465" cy="6065520"/>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3431042392"/>
                    </a:ext>
                  </a:extLst>
                </a:gridCol>
                <a:gridCol w="1512168">
                  <a:extLst>
                    <a:ext uri="{9D8B030D-6E8A-4147-A177-3AD203B41FA5}">
                      <a16:colId xmlns:a16="http://schemas.microsoft.com/office/drawing/2014/main" val="3320331688"/>
                    </a:ext>
                  </a:extLst>
                </a:gridCol>
                <a:gridCol w="1944217">
                  <a:extLst>
                    <a:ext uri="{9D8B030D-6E8A-4147-A177-3AD203B41FA5}">
                      <a16:colId xmlns:a16="http://schemas.microsoft.com/office/drawing/2014/main" val="327441115"/>
                    </a:ext>
                  </a:extLst>
                </a:gridCol>
              </a:tblGrid>
              <a:tr h="323203">
                <a:tc>
                  <a:txBody>
                    <a:bodyPr/>
                    <a:lstStyle/>
                    <a:p>
                      <a:endParaRPr kumimoji="1" lang="ja-JP" altLang="en-US"/>
                    </a:p>
                  </a:txBody>
                  <a:tcPr/>
                </a:tc>
                <a:tc>
                  <a:txBody>
                    <a:bodyPr/>
                    <a:lstStyle/>
                    <a:p>
                      <a:r>
                        <a:rPr kumimoji="1" lang="ja-JP" altLang="en-US"/>
                        <a:t>開催国</a:t>
                      </a:r>
                    </a:p>
                  </a:txBody>
                  <a:tcPr/>
                </a:tc>
                <a:tc>
                  <a:txBody>
                    <a:bodyPr/>
                    <a:lstStyle/>
                    <a:p>
                      <a:r>
                        <a:rPr kumimoji="1" lang="ja-JP" altLang="en-US"/>
                        <a:t>ドイツの順位</a:t>
                      </a:r>
                    </a:p>
                  </a:txBody>
                  <a:tcPr/>
                </a:tc>
                <a:extLst>
                  <a:ext uri="{0D108BD9-81ED-4DB2-BD59-A6C34878D82A}">
                    <a16:rowId xmlns:a16="http://schemas.microsoft.com/office/drawing/2014/main" val="3499304168"/>
                  </a:ext>
                </a:extLst>
              </a:tr>
              <a:tr h="334800">
                <a:tc>
                  <a:txBody>
                    <a:bodyPr/>
                    <a:lstStyle/>
                    <a:p>
                      <a:r>
                        <a:rPr kumimoji="1" lang="en-US" altLang="ja-JP" sz="1600" dirty="0">
                          <a:highlight>
                            <a:srgbClr val="FFFF00"/>
                          </a:highlight>
                        </a:rPr>
                        <a:t>1954</a:t>
                      </a:r>
                      <a:endParaRPr kumimoji="1" lang="ja-JP" altLang="en-US" sz="1600">
                        <a:highlight>
                          <a:srgbClr val="FFFF00"/>
                        </a:highlight>
                      </a:endParaRPr>
                    </a:p>
                  </a:txBody>
                  <a:tcPr/>
                </a:tc>
                <a:tc>
                  <a:txBody>
                    <a:bodyPr/>
                    <a:lstStyle/>
                    <a:p>
                      <a:r>
                        <a:rPr kumimoji="1" lang="ja-JP" altLang="en-US" sz="1600">
                          <a:highlight>
                            <a:srgbClr val="FFFF00"/>
                          </a:highlight>
                        </a:rPr>
                        <a:t>スイス</a:t>
                      </a:r>
                    </a:p>
                  </a:txBody>
                  <a:tcPr/>
                </a:tc>
                <a:tc>
                  <a:txBody>
                    <a:bodyPr/>
                    <a:lstStyle/>
                    <a:p>
                      <a:r>
                        <a:rPr kumimoji="1" lang="ja-JP" altLang="en-US" sz="1600">
                          <a:highlight>
                            <a:srgbClr val="FFFF00"/>
                          </a:highlight>
                        </a:rPr>
                        <a:t>優勝</a:t>
                      </a:r>
                    </a:p>
                  </a:txBody>
                  <a:tcPr/>
                </a:tc>
                <a:extLst>
                  <a:ext uri="{0D108BD9-81ED-4DB2-BD59-A6C34878D82A}">
                    <a16:rowId xmlns:a16="http://schemas.microsoft.com/office/drawing/2014/main" val="4250253060"/>
                  </a:ext>
                </a:extLst>
              </a:tr>
              <a:tr h="334800">
                <a:tc>
                  <a:txBody>
                    <a:bodyPr/>
                    <a:lstStyle/>
                    <a:p>
                      <a:r>
                        <a:rPr kumimoji="1" lang="en-US" altLang="ja-JP" sz="1600" dirty="0"/>
                        <a:t>1958</a:t>
                      </a:r>
                      <a:endParaRPr kumimoji="1" lang="ja-JP" altLang="en-US" sz="1600"/>
                    </a:p>
                  </a:txBody>
                  <a:tcPr/>
                </a:tc>
                <a:tc>
                  <a:txBody>
                    <a:bodyPr/>
                    <a:lstStyle/>
                    <a:p>
                      <a:r>
                        <a:rPr kumimoji="1" lang="ja-JP" altLang="en-US" sz="1600"/>
                        <a:t>スウェーデン</a:t>
                      </a:r>
                    </a:p>
                  </a:txBody>
                  <a:tcPr/>
                </a:tc>
                <a:tc>
                  <a:txBody>
                    <a:bodyPr/>
                    <a:lstStyle/>
                    <a:p>
                      <a:r>
                        <a:rPr kumimoji="1" lang="ja-JP" altLang="en-US" sz="1600"/>
                        <a:t>４位</a:t>
                      </a:r>
                    </a:p>
                  </a:txBody>
                  <a:tcPr/>
                </a:tc>
                <a:extLst>
                  <a:ext uri="{0D108BD9-81ED-4DB2-BD59-A6C34878D82A}">
                    <a16:rowId xmlns:a16="http://schemas.microsoft.com/office/drawing/2014/main" val="1406676583"/>
                  </a:ext>
                </a:extLst>
              </a:tr>
              <a:tr h="334800">
                <a:tc>
                  <a:txBody>
                    <a:bodyPr/>
                    <a:lstStyle/>
                    <a:p>
                      <a:r>
                        <a:rPr kumimoji="1" lang="en-US" altLang="ja-JP" sz="1600" dirty="0"/>
                        <a:t>1962</a:t>
                      </a:r>
                      <a:endParaRPr kumimoji="1" lang="ja-JP" altLang="en-US" sz="1600"/>
                    </a:p>
                  </a:txBody>
                  <a:tcPr/>
                </a:tc>
                <a:tc>
                  <a:txBody>
                    <a:bodyPr/>
                    <a:lstStyle/>
                    <a:p>
                      <a:r>
                        <a:rPr kumimoji="1" lang="ja-JP" altLang="en-US" sz="1600"/>
                        <a:t>チリ</a:t>
                      </a:r>
                    </a:p>
                  </a:txBody>
                  <a:tcPr/>
                </a:tc>
                <a:tc>
                  <a:txBody>
                    <a:bodyPr/>
                    <a:lstStyle/>
                    <a:p>
                      <a:r>
                        <a:rPr kumimoji="1" lang="ja-JP" altLang="en-US" sz="1600"/>
                        <a:t>ベスト８</a:t>
                      </a:r>
                    </a:p>
                  </a:txBody>
                  <a:tcPr/>
                </a:tc>
                <a:extLst>
                  <a:ext uri="{0D108BD9-81ED-4DB2-BD59-A6C34878D82A}">
                    <a16:rowId xmlns:a16="http://schemas.microsoft.com/office/drawing/2014/main" val="591223329"/>
                  </a:ext>
                </a:extLst>
              </a:tr>
              <a:tr h="334800">
                <a:tc>
                  <a:txBody>
                    <a:bodyPr/>
                    <a:lstStyle/>
                    <a:p>
                      <a:r>
                        <a:rPr kumimoji="1" lang="en-US" altLang="ja-JP" sz="1600" dirty="0">
                          <a:highlight>
                            <a:srgbClr val="C0C0C0"/>
                          </a:highlight>
                        </a:rPr>
                        <a:t>1966</a:t>
                      </a:r>
                      <a:endParaRPr kumimoji="1" lang="ja-JP" altLang="en-US" sz="1600">
                        <a:highlight>
                          <a:srgbClr val="C0C0C0"/>
                        </a:highlight>
                      </a:endParaRPr>
                    </a:p>
                  </a:txBody>
                  <a:tcPr/>
                </a:tc>
                <a:tc>
                  <a:txBody>
                    <a:bodyPr/>
                    <a:lstStyle/>
                    <a:p>
                      <a:r>
                        <a:rPr kumimoji="1" lang="ja-JP" altLang="en-US" sz="1600">
                          <a:highlight>
                            <a:srgbClr val="C0C0C0"/>
                          </a:highlight>
                        </a:rPr>
                        <a:t>イングランド</a:t>
                      </a:r>
                    </a:p>
                  </a:txBody>
                  <a:tcPr/>
                </a:tc>
                <a:tc>
                  <a:txBody>
                    <a:bodyPr/>
                    <a:lstStyle/>
                    <a:p>
                      <a:r>
                        <a:rPr kumimoji="1" lang="ja-JP" altLang="en-US" sz="1600">
                          <a:highlight>
                            <a:srgbClr val="C0C0C0"/>
                          </a:highlight>
                        </a:rPr>
                        <a:t>準優勝</a:t>
                      </a:r>
                    </a:p>
                  </a:txBody>
                  <a:tcPr/>
                </a:tc>
                <a:extLst>
                  <a:ext uri="{0D108BD9-81ED-4DB2-BD59-A6C34878D82A}">
                    <a16:rowId xmlns:a16="http://schemas.microsoft.com/office/drawing/2014/main" val="4053439537"/>
                  </a:ext>
                </a:extLst>
              </a:tr>
              <a:tr h="334800">
                <a:tc>
                  <a:txBody>
                    <a:bodyPr/>
                    <a:lstStyle/>
                    <a:p>
                      <a:r>
                        <a:rPr kumimoji="1" lang="en-US" altLang="ja-JP" sz="1600" dirty="0">
                          <a:highlight>
                            <a:srgbClr val="808000"/>
                          </a:highlight>
                        </a:rPr>
                        <a:t>1970</a:t>
                      </a:r>
                      <a:endParaRPr kumimoji="1" lang="ja-JP" altLang="en-US" sz="1600">
                        <a:highlight>
                          <a:srgbClr val="808000"/>
                        </a:highlight>
                      </a:endParaRPr>
                    </a:p>
                  </a:txBody>
                  <a:tcPr/>
                </a:tc>
                <a:tc>
                  <a:txBody>
                    <a:bodyPr/>
                    <a:lstStyle/>
                    <a:p>
                      <a:r>
                        <a:rPr kumimoji="1" lang="ja-JP" altLang="en-US" sz="1600">
                          <a:highlight>
                            <a:srgbClr val="808000"/>
                          </a:highlight>
                        </a:rPr>
                        <a:t>メキシコ</a:t>
                      </a:r>
                    </a:p>
                  </a:txBody>
                  <a:tcPr/>
                </a:tc>
                <a:tc>
                  <a:txBody>
                    <a:bodyPr/>
                    <a:lstStyle/>
                    <a:p>
                      <a:r>
                        <a:rPr kumimoji="1" lang="en-US" altLang="ja-JP" sz="1600" dirty="0">
                          <a:highlight>
                            <a:srgbClr val="808000"/>
                          </a:highlight>
                        </a:rPr>
                        <a:t>3</a:t>
                      </a:r>
                      <a:r>
                        <a:rPr kumimoji="1" lang="ja-JP" altLang="en-US" sz="1600">
                          <a:highlight>
                            <a:srgbClr val="808000"/>
                          </a:highlight>
                        </a:rPr>
                        <a:t>位</a:t>
                      </a:r>
                    </a:p>
                  </a:txBody>
                  <a:tcPr/>
                </a:tc>
                <a:extLst>
                  <a:ext uri="{0D108BD9-81ED-4DB2-BD59-A6C34878D82A}">
                    <a16:rowId xmlns:a16="http://schemas.microsoft.com/office/drawing/2014/main" val="1495116404"/>
                  </a:ext>
                </a:extLst>
              </a:tr>
              <a:tr h="334800">
                <a:tc>
                  <a:txBody>
                    <a:bodyPr/>
                    <a:lstStyle/>
                    <a:p>
                      <a:r>
                        <a:rPr kumimoji="1" lang="en-US" altLang="ja-JP" sz="1600" dirty="0">
                          <a:highlight>
                            <a:srgbClr val="FFFF00"/>
                          </a:highlight>
                        </a:rPr>
                        <a:t>1974</a:t>
                      </a:r>
                      <a:endParaRPr kumimoji="1" lang="ja-JP" altLang="en-US" sz="1600">
                        <a:highlight>
                          <a:srgbClr val="FFFF00"/>
                        </a:highlight>
                      </a:endParaRPr>
                    </a:p>
                  </a:txBody>
                  <a:tcPr/>
                </a:tc>
                <a:tc>
                  <a:txBody>
                    <a:bodyPr/>
                    <a:lstStyle/>
                    <a:p>
                      <a:r>
                        <a:rPr kumimoji="1" lang="ja-JP" altLang="en-US" sz="1600">
                          <a:highlight>
                            <a:srgbClr val="FFFF00"/>
                          </a:highlight>
                        </a:rPr>
                        <a:t>西ドイツ</a:t>
                      </a:r>
                    </a:p>
                  </a:txBody>
                  <a:tcPr/>
                </a:tc>
                <a:tc>
                  <a:txBody>
                    <a:bodyPr/>
                    <a:lstStyle/>
                    <a:p>
                      <a:r>
                        <a:rPr kumimoji="1" lang="ja-JP" altLang="en-US" sz="1600">
                          <a:highlight>
                            <a:srgbClr val="FFFF00"/>
                          </a:highlight>
                        </a:rPr>
                        <a:t>優勝</a:t>
                      </a:r>
                    </a:p>
                  </a:txBody>
                  <a:tcPr/>
                </a:tc>
                <a:extLst>
                  <a:ext uri="{0D108BD9-81ED-4DB2-BD59-A6C34878D82A}">
                    <a16:rowId xmlns:a16="http://schemas.microsoft.com/office/drawing/2014/main" val="2859336898"/>
                  </a:ext>
                </a:extLst>
              </a:tr>
              <a:tr h="334800">
                <a:tc>
                  <a:txBody>
                    <a:bodyPr/>
                    <a:lstStyle/>
                    <a:p>
                      <a:r>
                        <a:rPr kumimoji="1" lang="en-US" altLang="ja-JP" sz="1600" dirty="0"/>
                        <a:t>1978</a:t>
                      </a:r>
                      <a:endParaRPr kumimoji="1" lang="ja-JP" altLang="en-US" sz="1600"/>
                    </a:p>
                  </a:txBody>
                  <a:tcPr/>
                </a:tc>
                <a:tc>
                  <a:txBody>
                    <a:bodyPr/>
                    <a:lstStyle/>
                    <a:p>
                      <a:r>
                        <a:rPr kumimoji="1" lang="ja-JP" altLang="en-US" sz="1600"/>
                        <a:t>アルゼンチン</a:t>
                      </a:r>
                    </a:p>
                  </a:txBody>
                  <a:tcPr/>
                </a:tc>
                <a:tc>
                  <a:txBody>
                    <a:bodyPr/>
                    <a:lstStyle/>
                    <a:p>
                      <a:r>
                        <a:rPr kumimoji="1" lang="ja-JP" altLang="en-US" sz="1600"/>
                        <a:t>２次リーグ敗退</a:t>
                      </a:r>
                    </a:p>
                  </a:txBody>
                  <a:tcPr/>
                </a:tc>
                <a:extLst>
                  <a:ext uri="{0D108BD9-81ED-4DB2-BD59-A6C34878D82A}">
                    <a16:rowId xmlns:a16="http://schemas.microsoft.com/office/drawing/2014/main" val="806469273"/>
                  </a:ext>
                </a:extLst>
              </a:tr>
              <a:tr h="334800">
                <a:tc>
                  <a:txBody>
                    <a:bodyPr/>
                    <a:lstStyle/>
                    <a:p>
                      <a:r>
                        <a:rPr kumimoji="1" lang="en-US" altLang="ja-JP" sz="1600" dirty="0">
                          <a:highlight>
                            <a:srgbClr val="C0C0C0"/>
                          </a:highlight>
                        </a:rPr>
                        <a:t>1982</a:t>
                      </a:r>
                      <a:endParaRPr kumimoji="1" lang="ja-JP" altLang="en-US" sz="1600">
                        <a:highlight>
                          <a:srgbClr val="C0C0C0"/>
                        </a:highlight>
                      </a:endParaRPr>
                    </a:p>
                  </a:txBody>
                  <a:tcPr/>
                </a:tc>
                <a:tc>
                  <a:txBody>
                    <a:bodyPr/>
                    <a:lstStyle/>
                    <a:p>
                      <a:r>
                        <a:rPr kumimoji="1" lang="ja-JP" altLang="en-US" sz="1600">
                          <a:highlight>
                            <a:srgbClr val="C0C0C0"/>
                          </a:highlight>
                        </a:rPr>
                        <a:t>スペイン</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a:highlight>
                            <a:srgbClr val="C0C0C0"/>
                          </a:highlight>
                        </a:rPr>
                        <a:t>準優勝</a:t>
                      </a:r>
                    </a:p>
                  </a:txBody>
                  <a:tcPr/>
                </a:tc>
                <a:extLst>
                  <a:ext uri="{0D108BD9-81ED-4DB2-BD59-A6C34878D82A}">
                    <a16:rowId xmlns:a16="http://schemas.microsoft.com/office/drawing/2014/main" val="4115822003"/>
                  </a:ext>
                </a:extLst>
              </a:tr>
              <a:tr h="334800">
                <a:tc>
                  <a:txBody>
                    <a:bodyPr/>
                    <a:lstStyle/>
                    <a:p>
                      <a:r>
                        <a:rPr kumimoji="1" lang="en-US" altLang="ja-JP" sz="1600" dirty="0">
                          <a:highlight>
                            <a:srgbClr val="C0C0C0"/>
                          </a:highlight>
                        </a:rPr>
                        <a:t>1986</a:t>
                      </a:r>
                      <a:endParaRPr kumimoji="1" lang="ja-JP" altLang="en-US" sz="1600">
                        <a:highlight>
                          <a:srgbClr val="C0C0C0"/>
                        </a:highlight>
                      </a:endParaRPr>
                    </a:p>
                  </a:txBody>
                  <a:tcPr/>
                </a:tc>
                <a:tc>
                  <a:txBody>
                    <a:bodyPr/>
                    <a:lstStyle/>
                    <a:p>
                      <a:r>
                        <a:rPr kumimoji="1" lang="ja-JP" altLang="en-US" sz="1600">
                          <a:highlight>
                            <a:srgbClr val="C0C0C0"/>
                          </a:highlight>
                        </a:rPr>
                        <a:t>メキシコ</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a:highlight>
                            <a:srgbClr val="C0C0C0"/>
                          </a:highlight>
                        </a:rPr>
                        <a:t>準優勝</a:t>
                      </a:r>
                    </a:p>
                  </a:txBody>
                  <a:tcPr/>
                </a:tc>
                <a:extLst>
                  <a:ext uri="{0D108BD9-81ED-4DB2-BD59-A6C34878D82A}">
                    <a16:rowId xmlns:a16="http://schemas.microsoft.com/office/drawing/2014/main" val="3262461400"/>
                  </a:ext>
                </a:extLst>
              </a:tr>
              <a:tr h="334800">
                <a:tc>
                  <a:txBody>
                    <a:bodyPr/>
                    <a:lstStyle/>
                    <a:p>
                      <a:r>
                        <a:rPr kumimoji="1" lang="en-US" altLang="ja-JP" sz="1600" dirty="0">
                          <a:highlight>
                            <a:srgbClr val="FFFF00"/>
                          </a:highlight>
                        </a:rPr>
                        <a:t>1990</a:t>
                      </a:r>
                      <a:endParaRPr kumimoji="1" lang="ja-JP" altLang="en-US" sz="1600">
                        <a:highlight>
                          <a:srgbClr val="FFFF00"/>
                        </a:highlight>
                      </a:endParaRPr>
                    </a:p>
                  </a:txBody>
                  <a:tcPr/>
                </a:tc>
                <a:tc>
                  <a:txBody>
                    <a:bodyPr/>
                    <a:lstStyle/>
                    <a:p>
                      <a:r>
                        <a:rPr kumimoji="1" lang="ja-JP" altLang="en-US" sz="1600">
                          <a:highlight>
                            <a:srgbClr val="FFFF00"/>
                          </a:highlight>
                        </a:rPr>
                        <a:t>イタリア</a:t>
                      </a:r>
                    </a:p>
                  </a:txBody>
                  <a:tcPr/>
                </a:tc>
                <a:tc>
                  <a:txBody>
                    <a:bodyPr/>
                    <a:lstStyle/>
                    <a:p>
                      <a:r>
                        <a:rPr kumimoji="1" lang="ja-JP" altLang="en-US" sz="1600">
                          <a:highlight>
                            <a:srgbClr val="FFFF00"/>
                          </a:highlight>
                        </a:rPr>
                        <a:t>優勝</a:t>
                      </a:r>
                    </a:p>
                  </a:txBody>
                  <a:tcPr/>
                </a:tc>
                <a:extLst>
                  <a:ext uri="{0D108BD9-81ED-4DB2-BD59-A6C34878D82A}">
                    <a16:rowId xmlns:a16="http://schemas.microsoft.com/office/drawing/2014/main" val="2569829658"/>
                  </a:ext>
                </a:extLst>
              </a:tr>
              <a:tr h="334800">
                <a:tc>
                  <a:txBody>
                    <a:bodyPr/>
                    <a:lstStyle/>
                    <a:p>
                      <a:r>
                        <a:rPr kumimoji="1" lang="en-US" altLang="ja-JP" sz="1600" dirty="0"/>
                        <a:t>1994</a:t>
                      </a:r>
                      <a:endParaRPr kumimoji="1" lang="ja-JP" altLang="en-US" sz="1600"/>
                    </a:p>
                  </a:txBody>
                  <a:tcPr/>
                </a:tc>
                <a:tc>
                  <a:txBody>
                    <a:bodyPr/>
                    <a:lstStyle/>
                    <a:p>
                      <a:r>
                        <a:rPr kumimoji="1" lang="ja-JP" altLang="en-US" sz="1600"/>
                        <a:t>アメリカ合衆国</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a:t>ベスト８</a:t>
                      </a:r>
                    </a:p>
                  </a:txBody>
                  <a:tcPr/>
                </a:tc>
                <a:extLst>
                  <a:ext uri="{0D108BD9-81ED-4DB2-BD59-A6C34878D82A}">
                    <a16:rowId xmlns:a16="http://schemas.microsoft.com/office/drawing/2014/main" val="2302080824"/>
                  </a:ext>
                </a:extLst>
              </a:tr>
              <a:tr h="334800">
                <a:tc>
                  <a:txBody>
                    <a:bodyPr/>
                    <a:lstStyle/>
                    <a:p>
                      <a:r>
                        <a:rPr kumimoji="1" lang="en-US" altLang="ja-JP" sz="1600" dirty="0"/>
                        <a:t>1998</a:t>
                      </a:r>
                      <a:endParaRPr kumimoji="1" lang="ja-JP" altLang="en-US" sz="1600"/>
                    </a:p>
                  </a:txBody>
                  <a:tcPr/>
                </a:tc>
                <a:tc>
                  <a:txBody>
                    <a:bodyPr/>
                    <a:lstStyle/>
                    <a:p>
                      <a:r>
                        <a:rPr kumimoji="1" lang="ja-JP" altLang="en-US" sz="1600"/>
                        <a:t>フランス</a:t>
                      </a:r>
                    </a:p>
                  </a:txBody>
                  <a:tcPr/>
                </a:tc>
                <a:tc>
                  <a:txBody>
                    <a:bodyPr/>
                    <a:lstStyle/>
                    <a:p>
                      <a:r>
                        <a:rPr kumimoji="1" lang="ja-JP" altLang="en-US" sz="1600"/>
                        <a:t>ベスト８</a:t>
                      </a:r>
                    </a:p>
                  </a:txBody>
                  <a:tcPr/>
                </a:tc>
                <a:extLst>
                  <a:ext uri="{0D108BD9-81ED-4DB2-BD59-A6C34878D82A}">
                    <a16:rowId xmlns:a16="http://schemas.microsoft.com/office/drawing/2014/main" val="1521209320"/>
                  </a:ext>
                </a:extLst>
              </a:tr>
              <a:tr h="334800">
                <a:tc>
                  <a:txBody>
                    <a:bodyPr/>
                    <a:lstStyle/>
                    <a:p>
                      <a:r>
                        <a:rPr kumimoji="1" lang="en-US" altLang="ja-JP" sz="1600" dirty="0">
                          <a:highlight>
                            <a:srgbClr val="C0C0C0"/>
                          </a:highlight>
                        </a:rPr>
                        <a:t>2002</a:t>
                      </a:r>
                      <a:endParaRPr kumimoji="1" lang="ja-JP" altLang="en-US" sz="1600">
                        <a:highlight>
                          <a:srgbClr val="C0C0C0"/>
                        </a:highlight>
                      </a:endParaRPr>
                    </a:p>
                  </a:txBody>
                  <a:tcPr/>
                </a:tc>
                <a:tc>
                  <a:txBody>
                    <a:bodyPr/>
                    <a:lstStyle/>
                    <a:p>
                      <a:r>
                        <a:rPr kumimoji="1" lang="ja-JP" altLang="en-US" sz="1600">
                          <a:highlight>
                            <a:srgbClr val="C0C0C0"/>
                          </a:highlight>
                        </a:rPr>
                        <a:t>日本・韓国</a:t>
                      </a:r>
                    </a:p>
                  </a:txBody>
                  <a:tcPr/>
                </a:tc>
                <a:tc>
                  <a:txBody>
                    <a:bodyPr/>
                    <a:lstStyle/>
                    <a:p>
                      <a:r>
                        <a:rPr kumimoji="1" lang="ja-JP" altLang="en-US" sz="1600">
                          <a:highlight>
                            <a:srgbClr val="C0C0C0"/>
                          </a:highlight>
                        </a:rPr>
                        <a:t>準優勝</a:t>
                      </a:r>
                    </a:p>
                  </a:txBody>
                  <a:tcPr/>
                </a:tc>
                <a:extLst>
                  <a:ext uri="{0D108BD9-81ED-4DB2-BD59-A6C34878D82A}">
                    <a16:rowId xmlns:a16="http://schemas.microsoft.com/office/drawing/2014/main" val="311291034"/>
                  </a:ext>
                </a:extLst>
              </a:tr>
              <a:tr h="334800">
                <a:tc>
                  <a:txBody>
                    <a:bodyPr/>
                    <a:lstStyle/>
                    <a:p>
                      <a:r>
                        <a:rPr kumimoji="1" lang="en-US" altLang="ja-JP" sz="1600" dirty="0">
                          <a:highlight>
                            <a:srgbClr val="808000"/>
                          </a:highlight>
                        </a:rPr>
                        <a:t>2006</a:t>
                      </a:r>
                      <a:endParaRPr kumimoji="1" lang="ja-JP" altLang="en-US" sz="1600">
                        <a:highlight>
                          <a:srgbClr val="808000"/>
                        </a:highlight>
                      </a:endParaRPr>
                    </a:p>
                  </a:txBody>
                  <a:tcPr/>
                </a:tc>
                <a:tc>
                  <a:txBody>
                    <a:bodyPr/>
                    <a:lstStyle/>
                    <a:p>
                      <a:r>
                        <a:rPr kumimoji="1" lang="ja-JP" altLang="en-US" sz="1600">
                          <a:highlight>
                            <a:srgbClr val="808000"/>
                          </a:highlight>
                        </a:rPr>
                        <a:t>ドイツ</a:t>
                      </a:r>
                    </a:p>
                  </a:txBody>
                  <a:tcPr/>
                </a:tc>
                <a:tc>
                  <a:txBody>
                    <a:bodyPr/>
                    <a:lstStyle/>
                    <a:p>
                      <a:r>
                        <a:rPr kumimoji="1" lang="en-US" altLang="ja-JP" sz="1600" dirty="0">
                          <a:highlight>
                            <a:srgbClr val="808000"/>
                          </a:highlight>
                        </a:rPr>
                        <a:t>3</a:t>
                      </a:r>
                      <a:r>
                        <a:rPr kumimoji="1" lang="ja-JP" altLang="en-US" sz="1600">
                          <a:highlight>
                            <a:srgbClr val="808000"/>
                          </a:highlight>
                        </a:rPr>
                        <a:t>位</a:t>
                      </a:r>
                    </a:p>
                  </a:txBody>
                  <a:tcPr/>
                </a:tc>
                <a:extLst>
                  <a:ext uri="{0D108BD9-81ED-4DB2-BD59-A6C34878D82A}">
                    <a16:rowId xmlns:a16="http://schemas.microsoft.com/office/drawing/2014/main" val="3339534900"/>
                  </a:ext>
                </a:extLst>
              </a:tr>
              <a:tr h="334800">
                <a:tc>
                  <a:txBody>
                    <a:bodyPr/>
                    <a:lstStyle/>
                    <a:p>
                      <a:r>
                        <a:rPr kumimoji="1" lang="en-US" altLang="ja-JP" sz="1600" dirty="0">
                          <a:highlight>
                            <a:srgbClr val="808000"/>
                          </a:highlight>
                        </a:rPr>
                        <a:t>2010</a:t>
                      </a:r>
                      <a:endParaRPr kumimoji="1" lang="ja-JP" altLang="en-US" sz="1600">
                        <a:highlight>
                          <a:srgbClr val="808000"/>
                        </a:highlight>
                      </a:endParaRPr>
                    </a:p>
                  </a:txBody>
                  <a:tcPr/>
                </a:tc>
                <a:tc>
                  <a:txBody>
                    <a:bodyPr/>
                    <a:lstStyle/>
                    <a:p>
                      <a:r>
                        <a:rPr kumimoji="1" lang="ja-JP" altLang="en-US" sz="1600">
                          <a:highlight>
                            <a:srgbClr val="808000"/>
                          </a:highlight>
                        </a:rPr>
                        <a:t>南アフリカ</a:t>
                      </a:r>
                    </a:p>
                  </a:txBody>
                  <a:tcPr/>
                </a:tc>
                <a:tc>
                  <a:txBody>
                    <a:bodyPr/>
                    <a:lstStyle/>
                    <a:p>
                      <a:r>
                        <a:rPr kumimoji="1" lang="en-US" altLang="ja-JP" sz="1600" dirty="0">
                          <a:highlight>
                            <a:srgbClr val="808000"/>
                          </a:highlight>
                        </a:rPr>
                        <a:t>3</a:t>
                      </a:r>
                      <a:r>
                        <a:rPr kumimoji="1" lang="ja-JP" altLang="en-US" sz="1600">
                          <a:highlight>
                            <a:srgbClr val="808000"/>
                          </a:highlight>
                        </a:rPr>
                        <a:t>位</a:t>
                      </a:r>
                    </a:p>
                  </a:txBody>
                  <a:tcPr/>
                </a:tc>
                <a:extLst>
                  <a:ext uri="{0D108BD9-81ED-4DB2-BD59-A6C34878D82A}">
                    <a16:rowId xmlns:a16="http://schemas.microsoft.com/office/drawing/2014/main" val="987168076"/>
                  </a:ext>
                </a:extLst>
              </a:tr>
              <a:tr h="334800">
                <a:tc>
                  <a:txBody>
                    <a:bodyPr/>
                    <a:lstStyle/>
                    <a:p>
                      <a:r>
                        <a:rPr kumimoji="1" lang="en-US" altLang="ja-JP" sz="1600" dirty="0">
                          <a:highlight>
                            <a:srgbClr val="FFFF00"/>
                          </a:highlight>
                        </a:rPr>
                        <a:t>2014</a:t>
                      </a:r>
                      <a:endParaRPr kumimoji="1" lang="ja-JP" altLang="en-US" sz="1600">
                        <a:highlight>
                          <a:srgbClr val="FFFF00"/>
                        </a:highlight>
                      </a:endParaRPr>
                    </a:p>
                  </a:txBody>
                  <a:tcPr/>
                </a:tc>
                <a:tc>
                  <a:txBody>
                    <a:bodyPr/>
                    <a:lstStyle/>
                    <a:p>
                      <a:r>
                        <a:rPr kumimoji="1" lang="ja-JP" altLang="en-US" sz="1600">
                          <a:highlight>
                            <a:srgbClr val="FFFF00"/>
                          </a:highlight>
                        </a:rPr>
                        <a:t>ブラジル</a:t>
                      </a:r>
                    </a:p>
                  </a:txBody>
                  <a:tcPr/>
                </a:tc>
                <a:tc>
                  <a:txBody>
                    <a:bodyPr/>
                    <a:lstStyle/>
                    <a:p>
                      <a:r>
                        <a:rPr kumimoji="1" lang="ja-JP" altLang="en-US" sz="1600">
                          <a:highlight>
                            <a:srgbClr val="FFFF00"/>
                          </a:highlight>
                        </a:rPr>
                        <a:t>優勝</a:t>
                      </a:r>
                    </a:p>
                  </a:txBody>
                  <a:tcPr/>
                </a:tc>
                <a:extLst>
                  <a:ext uri="{0D108BD9-81ED-4DB2-BD59-A6C34878D82A}">
                    <a16:rowId xmlns:a16="http://schemas.microsoft.com/office/drawing/2014/main" val="2643042855"/>
                  </a:ext>
                </a:extLst>
              </a:tr>
              <a:tr h="334800">
                <a:tc>
                  <a:txBody>
                    <a:bodyPr/>
                    <a:lstStyle/>
                    <a:p>
                      <a:r>
                        <a:rPr kumimoji="1" lang="en-US" altLang="ja-JP" sz="1600" dirty="0"/>
                        <a:t>2018</a:t>
                      </a:r>
                      <a:endParaRPr kumimoji="1" lang="ja-JP" altLang="en-US" sz="1600"/>
                    </a:p>
                  </a:txBody>
                  <a:tcPr/>
                </a:tc>
                <a:tc>
                  <a:txBody>
                    <a:bodyPr/>
                    <a:lstStyle/>
                    <a:p>
                      <a:r>
                        <a:rPr kumimoji="1" lang="ja-JP" altLang="en-US" sz="1600"/>
                        <a:t>ロシア</a:t>
                      </a:r>
                    </a:p>
                  </a:txBody>
                  <a:tcPr/>
                </a:tc>
                <a:tc>
                  <a:txBody>
                    <a:bodyPr/>
                    <a:lstStyle/>
                    <a:p>
                      <a:r>
                        <a:rPr kumimoji="1" lang="ja-JP" altLang="en-US" sz="1600"/>
                        <a:t>グループリーグ敗退</a:t>
                      </a:r>
                    </a:p>
                  </a:txBody>
                  <a:tcPr/>
                </a:tc>
                <a:extLst>
                  <a:ext uri="{0D108BD9-81ED-4DB2-BD59-A6C34878D82A}">
                    <a16:rowId xmlns:a16="http://schemas.microsoft.com/office/drawing/2014/main" val="2612536668"/>
                  </a:ext>
                </a:extLst>
              </a:tr>
            </a:tbl>
          </a:graphicData>
        </a:graphic>
      </p:graphicFrame>
    </p:spTree>
    <p:extLst>
      <p:ext uri="{BB962C8B-B14F-4D97-AF65-F5344CB8AC3E}">
        <p14:creationId xmlns:p14="http://schemas.microsoft.com/office/powerpoint/2010/main" val="22227676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4B7FC8-2D81-F940-9FE0-58097D8AAAD8}"/>
              </a:ext>
            </a:extLst>
          </p:cNvPr>
          <p:cNvSpPr>
            <a:spLocks noGrp="1"/>
          </p:cNvSpPr>
          <p:nvPr>
            <p:ph type="title"/>
          </p:nvPr>
        </p:nvSpPr>
        <p:spPr/>
        <p:txBody>
          <a:bodyPr/>
          <a:lstStyle/>
          <a:p>
            <a:r>
              <a:rPr kumimoji="1" lang="ja-JP" altLang="en-US"/>
              <a:t>クラシック音楽</a:t>
            </a:r>
          </a:p>
        </p:txBody>
      </p:sp>
      <p:sp>
        <p:nvSpPr>
          <p:cNvPr id="3" name="コンテンツ プレースホルダー 2">
            <a:extLst>
              <a:ext uri="{FF2B5EF4-FFF2-40B4-BE49-F238E27FC236}">
                <a16:creationId xmlns:a16="http://schemas.microsoft.com/office/drawing/2014/main" id="{57DC437E-EBCE-534D-97AC-515C1F770424}"/>
              </a:ext>
            </a:extLst>
          </p:cNvPr>
          <p:cNvSpPr>
            <a:spLocks noGrp="1"/>
          </p:cNvSpPr>
          <p:nvPr>
            <p:ph sz="half" idx="1"/>
          </p:nvPr>
        </p:nvSpPr>
        <p:spPr/>
        <p:txBody>
          <a:bodyPr/>
          <a:lstStyle/>
          <a:p>
            <a:r>
              <a:rPr lang="ja-JP" altLang="en-US" sz="2400"/>
              <a:t>ルターの宗教改革（</a:t>
            </a:r>
            <a:r>
              <a:rPr lang="en-US" altLang="ja-JP" sz="2400" dirty="0"/>
              <a:t>1517</a:t>
            </a:r>
            <a:r>
              <a:rPr lang="ja-JP" altLang="en-US" sz="2400"/>
              <a:t>）によって、新しい賛美歌の整備が必要となったルター派は、ドイツ民衆に親しみやすい賛美歌を整える。</a:t>
            </a:r>
            <a:endParaRPr lang="en-US" altLang="ja-JP" sz="2400" dirty="0"/>
          </a:p>
          <a:p>
            <a:r>
              <a:rPr kumimoji="1" lang="en-US" altLang="ja-JP" sz="2400" dirty="0"/>
              <a:t>30</a:t>
            </a:r>
            <a:r>
              <a:rPr kumimoji="1" lang="ja-JP" altLang="en-US" sz="2400"/>
              <a:t>年戦争後、</a:t>
            </a:r>
            <a:r>
              <a:rPr lang="en-US" altLang="ja-JP" sz="2400" dirty="0"/>
              <a:t>17</a:t>
            </a:r>
            <a:r>
              <a:rPr lang="ja-JP" altLang="en-US" sz="2400"/>
              <a:t>世紀末頃から各地の宮廷楽団を中心に音楽が花開く。</a:t>
            </a:r>
            <a:endParaRPr kumimoji="1" lang="ja-JP" altLang="en-US" sz="2400"/>
          </a:p>
        </p:txBody>
      </p:sp>
      <p:sp>
        <p:nvSpPr>
          <p:cNvPr id="4" name="コンテンツ プレースホルダー 3">
            <a:extLst>
              <a:ext uri="{FF2B5EF4-FFF2-40B4-BE49-F238E27FC236}">
                <a16:creationId xmlns:a16="http://schemas.microsoft.com/office/drawing/2014/main" id="{FF5000BB-8313-5A4F-8B44-5637CA4E2736}"/>
              </a:ext>
            </a:extLst>
          </p:cNvPr>
          <p:cNvSpPr>
            <a:spLocks noGrp="1"/>
          </p:cNvSpPr>
          <p:nvPr>
            <p:ph sz="half" idx="2"/>
          </p:nvPr>
        </p:nvSpPr>
        <p:spPr>
          <a:xfrm>
            <a:off x="4648200" y="5445225"/>
            <a:ext cx="4038600" cy="432048"/>
          </a:xfrm>
        </p:spPr>
        <p:txBody>
          <a:bodyPr/>
          <a:lstStyle/>
          <a:p>
            <a:pPr marL="0" indent="0">
              <a:buNone/>
            </a:pPr>
            <a:r>
              <a:rPr kumimoji="1" lang="ja-JP" altLang="en-US" sz="2000"/>
              <a:t>ヨハン・セバスチャン・バッハ</a:t>
            </a:r>
          </a:p>
        </p:txBody>
      </p:sp>
      <p:pic>
        <p:nvPicPr>
          <p:cNvPr id="5" name="図 4">
            <a:extLst>
              <a:ext uri="{FF2B5EF4-FFF2-40B4-BE49-F238E27FC236}">
                <a16:creationId xmlns:a16="http://schemas.microsoft.com/office/drawing/2014/main" id="{B1A76F27-2959-544F-A5FE-FADA2603E64D}"/>
              </a:ext>
            </a:extLst>
          </p:cNvPr>
          <p:cNvPicPr>
            <a:picLocks noChangeAspect="1"/>
          </p:cNvPicPr>
          <p:nvPr/>
        </p:nvPicPr>
        <p:blipFill>
          <a:blip r:embed="rId2"/>
          <a:stretch>
            <a:fillRect/>
          </a:stretch>
        </p:blipFill>
        <p:spPr>
          <a:xfrm>
            <a:off x="5076056" y="1613338"/>
            <a:ext cx="2794000" cy="3378200"/>
          </a:xfrm>
          <a:prstGeom prst="rect">
            <a:avLst/>
          </a:prstGeom>
        </p:spPr>
      </p:pic>
    </p:spTree>
    <p:extLst>
      <p:ext uri="{BB962C8B-B14F-4D97-AF65-F5344CB8AC3E}">
        <p14:creationId xmlns:p14="http://schemas.microsoft.com/office/powerpoint/2010/main" val="9987835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EFB9339C-6932-B946-9097-F1CDD94D2BE1}"/>
              </a:ext>
            </a:extLst>
          </p:cNvPr>
          <p:cNvSpPr>
            <a:spLocks noGrp="1"/>
          </p:cNvSpPr>
          <p:nvPr>
            <p:ph type="title"/>
          </p:nvPr>
        </p:nvSpPr>
        <p:spPr/>
        <p:txBody>
          <a:bodyPr/>
          <a:lstStyle/>
          <a:p>
            <a:r>
              <a:rPr kumimoji="1" lang="ja-JP" altLang="en-US"/>
              <a:t>ドイツの音楽家</a:t>
            </a:r>
          </a:p>
        </p:txBody>
      </p:sp>
      <p:sp>
        <p:nvSpPr>
          <p:cNvPr id="6" name="コンテンツ プレースホルダー 5">
            <a:extLst>
              <a:ext uri="{FF2B5EF4-FFF2-40B4-BE49-F238E27FC236}">
                <a16:creationId xmlns:a16="http://schemas.microsoft.com/office/drawing/2014/main" id="{9C293004-CE09-5C4A-B5DC-C1E476BFDFEC}"/>
              </a:ext>
            </a:extLst>
          </p:cNvPr>
          <p:cNvSpPr>
            <a:spLocks noGrp="1"/>
          </p:cNvSpPr>
          <p:nvPr>
            <p:ph idx="1"/>
          </p:nvPr>
        </p:nvSpPr>
        <p:spPr>
          <a:xfrm>
            <a:off x="107504" y="1052736"/>
            <a:ext cx="9036496" cy="4191000"/>
          </a:xfrm>
        </p:spPr>
        <p:txBody>
          <a:bodyPr/>
          <a:lstStyle/>
          <a:p>
            <a:r>
              <a:rPr kumimoji="1" lang="ja-JP" altLang="en-US"/>
              <a:t>ヨハン・セバスティアン・バッハ（</a:t>
            </a:r>
            <a:r>
              <a:rPr kumimoji="1" lang="en-US" altLang="ja-JP" dirty="0"/>
              <a:t>1685-1750</a:t>
            </a:r>
            <a:r>
              <a:rPr kumimoji="1" lang="ja-JP" altLang="en-US"/>
              <a:t>）</a:t>
            </a:r>
            <a:endParaRPr kumimoji="1" lang="en-US" altLang="ja-JP" dirty="0"/>
          </a:p>
          <a:p>
            <a:r>
              <a:rPr lang="ja-JP" altLang="en-US"/>
              <a:t>ゲオルク・フリードリヒ・ヘンデル（</a:t>
            </a:r>
            <a:r>
              <a:rPr lang="en-US" altLang="ja-JP" dirty="0"/>
              <a:t>1685-1759</a:t>
            </a:r>
            <a:r>
              <a:rPr lang="ja-JP" altLang="en-US"/>
              <a:t>）</a:t>
            </a:r>
            <a:endParaRPr lang="en-US" altLang="ja-JP" dirty="0"/>
          </a:p>
          <a:p>
            <a:pPr lvl="1"/>
            <a:r>
              <a:rPr kumimoji="1" lang="ja-JP" altLang="en-US"/>
              <a:t>後にイギリスに帰化する。「ハレルヤ」</a:t>
            </a:r>
            <a:endParaRPr kumimoji="1" lang="en-US" altLang="ja-JP" dirty="0"/>
          </a:p>
          <a:p>
            <a:r>
              <a:rPr lang="ja-JP" altLang="en-US"/>
              <a:t>フランツ・ヨーゼフ・ハイドン＊（</a:t>
            </a:r>
            <a:r>
              <a:rPr lang="en-US" altLang="ja-JP" dirty="0"/>
              <a:t>1732-1809</a:t>
            </a:r>
            <a:r>
              <a:rPr lang="ja-JP" altLang="en-US"/>
              <a:t>）</a:t>
            </a:r>
            <a:endParaRPr lang="en-US" altLang="ja-JP" dirty="0"/>
          </a:p>
          <a:p>
            <a:pPr lvl="1"/>
            <a:r>
              <a:rPr kumimoji="1" lang="ja-JP" altLang="en-US"/>
              <a:t>ドイツ国家「ドイツの歌（神よ、皇帝フランツを守り給え）」を作曲</a:t>
            </a:r>
            <a:endParaRPr kumimoji="1" lang="en-US" altLang="ja-JP" dirty="0"/>
          </a:p>
          <a:p>
            <a:r>
              <a:rPr kumimoji="1" lang="ja-JP" altLang="en-US"/>
              <a:t>ヴォルフガング・アマデウス・モーツァルト＊（</a:t>
            </a:r>
            <a:r>
              <a:rPr kumimoji="1" lang="en-US" altLang="ja-JP" dirty="0"/>
              <a:t>1756-1791</a:t>
            </a:r>
            <a:r>
              <a:rPr kumimoji="1" lang="ja-JP" altLang="en-US"/>
              <a:t>）</a:t>
            </a:r>
            <a:endParaRPr kumimoji="1" lang="en-US" altLang="ja-JP" dirty="0"/>
          </a:p>
          <a:p>
            <a:r>
              <a:rPr lang="ja-JP" altLang="en-US"/>
              <a:t>ルートヴィヒ・ヴァン・ベートーヴェン（</a:t>
            </a:r>
            <a:r>
              <a:rPr lang="en-US" altLang="ja-JP" dirty="0"/>
              <a:t>1770-1827</a:t>
            </a:r>
            <a:r>
              <a:rPr lang="ja-JP" altLang="en-US"/>
              <a:t>）</a:t>
            </a:r>
            <a:endParaRPr lang="en-US" altLang="ja-JP" dirty="0"/>
          </a:p>
          <a:p>
            <a:r>
              <a:rPr kumimoji="1" lang="ja-JP" altLang="en-US"/>
              <a:t>フェリックス・メンデルスゾーン（</a:t>
            </a:r>
            <a:r>
              <a:rPr kumimoji="1" lang="en-US" altLang="ja-JP" dirty="0"/>
              <a:t>1809-1847</a:t>
            </a:r>
            <a:r>
              <a:rPr kumimoji="1" lang="ja-JP" altLang="en-US"/>
              <a:t>）</a:t>
            </a:r>
            <a:endParaRPr kumimoji="1" lang="en-US" altLang="ja-JP" dirty="0"/>
          </a:p>
          <a:p>
            <a:pPr lvl="1"/>
            <a:r>
              <a:rPr lang="ja-JP" altLang="en-US"/>
              <a:t>ユダヤ系ドイツ人。「結婚行進曲」</a:t>
            </a:r>
            <a:endParaRPr kumimoji="1" lang="en-US" altLang="ja-JP" dirty="0"/>
          </a:p>
          <a:p>
            <a:r>
              <a:rPr kumimoji="1" lang="ja-JP" altLang="en-US"/>
              <a:t>ロベルト・シューマン（</a:t>
            </a:r>
            <a:r>
              <a:rPr kumimoji="1" lang="en-US" altLang="ja-JP" dirty="0"/>
              <a:t>1810-1856</a:t>
            </a:r>
            <a:r>
              <a:rPr kumimoji="1" lang="ja-JP" altLang="en-US"/>
              <a:t>）</a:t>
            </a:r>
            <a:endParaRPr kumimoji="1" lang="en-US" altLang="ja-JP" dirty="0"/>
          </a:p>
          <a:p>
            <a:r>
              <a:rPr kumimoji="1" lang="ja-JP" altLang="en-US"/>
              <a:t>リヒャルト・ワーグナー（</a:t>
            </a:r>
            <a:r>
              <a:rPr kumimoji="1" lang="en-US" altLang="ja-JP" dirty="0"/>
              <a:t>1813-1883</a:t>
            </a:r>
            <a:r>
              <a:rPr kumimoji="1" lang="ja-JP" altLang="en-US"/>
              <a:t>）</a:t>
            </a:r>
            <a:endParaRPr kumimoji="1" lang="en-US" altLang="ja-JP" dirty="0"/>
          </a:p>
          <a:p>
            <a:r>
              <a:rPr lang="ja-JP" altLang="en-US"/>
              <a:t>ヨハネス・ブラームス（</a:t>
            </a:r>
            <a:r>
              <a:rPr lang="en-US" altLang="ja-JP" dirty="0"/>
              <a:t>1833-1897</a:t>
            </a:r>
            <a:r>
              <a:rPr lang="ja-JP" altLang="en-US"/>
              <a:t>）</a:t>
            </a:r>
            <a:endParaRPr kumimoji="1" lang="ja-JP" altLang="en-US"/>
          </a:p>
        </p:txBody>
      </p:sp>
    </p:spTree>
    <p:extLst>
      <p:ext uri="{BB962C8B-B14F-4D97-AF65-F5344CB8AC3E}">
        <p14:creationId xmlns:p14="http://schemas.microsoft.com/office/powerpoint/2010/main" val="2116547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D40410-65FB-4947-A33C-295A25F5002C}"/>
              </a:ext>
            </a:extLst>
          </p:cNvPr>
          <p:cNvSpPr>
            <a:spLocks noGrp="1"/>
          </p:cNvSpPr>
          <p:nvPr>
            <p:ph type="ctrTitle"/>
          </p:nvPr>
        </p:nvSpPr>
        <p:spPr/>
        <p:txBody>
          <a:bodyPr/>
          <a:lstStyle/>
          <a:p>
            <a:r>
              <a:rPr kumimoji="1" lang="ja-JP" altLang="en-US"/>
              <a:t>知っているドイツ人をあげてもらえますか？</a:t>
            </a:r>
          </a:p>
        </p:txBody>
      </p:sp>
      <p:sp>
        <p:nvSpPr>
          <p:cNvPr id="5" name="字幕 4">
            <a:extLst>
              <a:ext uri="{FF2B5EF4-FFF2-40B4-BE49-F238E27FC236}">
                <a16:creationId xmlns:a16="http://schemas.microsoft.com/office/drawing/2014/main" id="{D216AF43-C140-F847-8C48-67CA31E980E0}"/>
              </a:ext>
            </a:extLst>
          </p:cNvPr>
          <p:cNvSpPr>
            <a:spLocks noGrp="1"/>
          </p:cNvSpPr>
          <p:nvPr>
            <p:ph type="subTitle" idx="1"/>
          </p:nvPr>
        </p:nvSpPr>
        <p:spPr/>
        <p:txBody>
          <a:bodyPr/>
          <a:lstStyle/>
          <a:p>
            <a:r>
              <a:rPr lang="ja-JP" altLang="en-US"/>
              <a:t>ご存知のドイツ人を数名、挙げて下さい。</a:t>
            </a:r>
            <a:endParaRPr kumimoji="1" lang="ja-JP" altLang="en-US"/>
          </a:p>
        </p:txBody>
      </p:sp>
    </p:spTree>
    <p:extLst>
      <p:ext uri="{BB962C8B-B14F-4D97-AF65-F5344CB8AC3E}">
        <p14:creationId xmlns:p14="http://schemas.microsoft.com/office/powerpoint/2010/main" val="648224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285207B-BBA4-3C49-81AD-28AD60FB2D79}"/>
              </a:ext>
            </a:extLst>
          </p:cNvPr>
          <p:cNvPicPr>
            <a:picLocks noChangeAspect="1"/>
          </p:cNvPicPr>
          <p:nvPr/>
        </p:nvPicPr>
        <p:blipFill>
          <a:blip r:embed="rId2"/>
          <a:stretch>
            <a:fillRect/>
          </a:stretch>
        </p:blipFill>
        <p:spPr>
          <a:xfrm>
            <a:off x="2597150" y="1454150"/>
            <a:ext cx="3949700" cy="3949700"/>
          </a:xfrm>
          <a:prstGeom prst="rect">
            <a:avLst/>
          </a:prstGeom>
        </p:spPr>
      </p:pic>
      <p:pic>
        <p:nvPicPr>
          <p:cNvPr id="2" name="図 1">
            <a:extLst>
              <a:ext uri="{FF2B5EF4-FFF2-40B4-BE49-F238E27FC236}">
                <a16:creationId xmlns:a16="http://schemas.microsoft.com/office/drawing/2014/main" id="{E7B14211-1DCB-D449-B12C-5BCEC13FD8A6}"/>
              </a:ext>
            </a:extLst>
          </p:cNvPr>
          <p:cNvPicPr>
            <a:picLocks noChangeAspect="1"/>
          </p:cNvPicPr>
          <p:nvPr/>
        </p:nvPicPr>
        <p:blipFill>
          <a:blip r:embed="rId3"/>
          <a:stretch>
            <a:fillRect/>
          </a:stretch>
        </p:blipFill>
        <p:spPr>
          <a:xfrm>
            <a:off x="2032000" y="1403350"/>
            <a:ext cx="5080000" cy="4051300"/>
          </a:xfrm>
          <a:prstGeom prst="rect">
            <a:avLst/>
          </a:prstGeom>
        </p:spPr>
      </p:pic>
    </p:spTree>
    <p:extLst>
      <p:ext uri="{BB962C8B-B14F-4D97-AF65-F5344CB8AC3E}">
        <p14:creationId xmlns:p14="http://schemas.microsoft.com/office/powerpoint/2010/main" val="1117737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C2852BF0-750A-144C-9213-70DB89D5FBF4}"/>
              </a:ext>
            </a:extLst>
          </p:cNvPr>
          <p:cNvGraphicFramePr/>
          <p:nvPr>
            <p:extLst/>
          </p:nvPr>
        </p:nvGraphicFramePr>
        <p:xfrm>
          <a:off x="251520" y="188640"/>
          <a:ext cx="8218193" cy="5900628"/>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a:extLst>
              <a:ext uri="{FF2B5EF4-FFF2-40B4-BE49-F238E27FC236}">
                <a16:creationId xmlns:a16="http://schemas.microsoft.com/office/drawing/2014/main" id="{B69149A3-EFE1-F843-958C-4CC678550375}"/>
              </a:ext>
            </a:extLst>
          </p:cNvPr>
          <p:cNvSpPr/>
          <p:nvPr/>
        </p:nvSpPr>
        <p:spPr>
          <a:xfrm>
            <a:off x="4168632" y="2935869"/>
            <a:ext cx="2872601" cy="369332"/>
          </a:xfrm>
          <a:prstGeom prst="rect">
            <a:avLst/>
          </a:prstGeom>
        </p:spPr>
        <p:txBody>
          <a:bodyPr wrap="none">
            <a:spAutoFit/>
          </a:bodyPr>
          <a:lstStyle/>
          <a:p>
            <a:r>
              <a:rPr lang="ja-JP" altLang="en-US" dirty="0">
                <a:solidFill>
                  <a:schemeClr val="accent4">
                    <a:lumMod val="60000"/>
                    <a:lumOff val="40000"/>
                  </a:schemeClr>
                </a:solidFill>
              </a:rPr>
              <a:t>知っている</a:t>
            </a:r>
            <a:r>
              <a:rPr lang="ja-JP" altLang="en-US">
                <a:solidFill>
                  <a:schemeClr val="accent4">
                    <a:lumMod val="60000"/>
                    <a:lumOff val="40000"/>
                  </a:schemeClr>
                </a:solidFill>
              </a:rPr>
              <a:t>ドイツ人２０１２年</a:t>
            </a:r>
            <a:endParaRPr lang="ja-JP" altLang="en-US" dirty="0">
              <a:solidFill>
                <a:schemeClr val="accent4">
                  <a:lumMod val="60000"/>
                  <a:lumOff val="40000"/>
                </a:schemeClr>
              </a:solidFill>
            </a:endParaRPr>
          </a:p>
        </p:txBody>
      </p:sp>
    </p:spTree>
    <p:extLst>
      <p:ext uri="{BB962C8B-B14F-4D97-AF65-F5344CB8AC3E}">
        <p14:creationId xmlns:p14="http://schemas.microsoft.com/office/powerpoint/2010/main" val="3400774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a:extLst>
              <a:ext uri="{FF2B5EF4-FFF2-40B4-BE49-F238E27FC236}">
                <a16:creationId xmlns:a16="http://schemas.microsoft.com/office/drawing/2014/main" id="{60697EC2-D77C-344B-A8F4-FD913FFD3C85}"/>
              </a:ext>
            </a:extLst>
          </p:cNvPr>
          <p:cNvGraphicFramePr>
            <a:graphicFrameLocks/>
          </p:cNvGraphicFramePr>
          <p:nvPr>
            <p:extLst/>
          </p:nvPr>
        </p:nvGraphicFramePr>
        <p:xfrm>
          <a:off x="179512" y="260648"/>
          <a:ext cx="8164016" cy="55977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28002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41E3F1-5686-6342-82D8-85BBD23716AC}"/>
              </a:ext>
            </a:extLst>
          </p:cNvPr>
          <p:cNvSpPr>
            <a:spLocks noGrp="1"/>
          </p:cNvSpPr>
          <p:nvPr>
            <p:ph type="title"/>
          </p:nvPr>
        </p:nvSpPr>
        <p:spPr/>
        <p:txBody>
          <a:bodyPr/>
          <a:lstStyle/>
          <a:p>
            <a:r>
              <a:rPr kumimoji="1" lang="ja-JP" altLang="en-US"/>
              <a:t>アドルフ・ヒットラー</a:t>
            </a:r>
          </a:p>
        </p:txBody>
      </p:sp>
      <p:sp>
        <p:nvSpPr>
          <p:cNvPr id="4" name="コンテンツ プレースホルダー 3">
            <a:extLst>
              <a:ext uri="{FF2B5EF4-FFF2-40B4-BE49-F238E27FC236}">
                <a16:creationId xmlns:a16="http://schemas.microsoft.com/office/drawing/2014/main" id="{82617909-53F2-574A-950F-B86EDD6DF2A3}"/>
              </a:ext>
            </a:extLst>
          </p:cNvPr>
          <p:cNvSpPr>
            <a:spLocks noGrp="1"/>
          </p:cNvSpPr>
          <p:nvPr>
            <p:ph sz="half" idx="2"/>
          </p:nvPr>
        </p:nvSpPr>
        <p:spPr>
          <a:xfrm>
            <a:off x="4648200" y="980728"/>
            <a:ext cx="4316288" cy="4896544"/>
          </a:xfrm>
        </p:spPr>
        <p:txBody>
          <a:bodyPr/>
          <a:lstStyle/>
          <a:p>
            <a:r>
              <a:rPr lang="en-US" altLang="ja-JP" sz="2000" dirty="0"/>
              <a:t>1889-1945</a:t>
            </a:r>
          </a:p>
          <a:p>
            <a:r>
              <a:rPr lang="ja-JP" altLang="en-US" sz="2000"/>
              <a:t>オーストリア出身のドイツの政治家。 </a:t>
            </a:r>
            <a:r>
              <a:rPr lang="en-US" altLang="ja-JP" sz="2000" dirty="0"/>
              <a:t>1919</a:t>
            </a:r>
            <a:r>
              <a:rPr lang="ja-JP" altLang="en-US" sz="2000"/>
              <a:t>年ドイツ労働者党に参加，これをナチスと改称し，</a:t>
            </a:r>
            <a:r>
              <a:rPr lang="en-US" altLang="ja-JP" sz="2000" dirty="0"/>
              <a:t>21</a:t>
            </a:r>
            <a:r>
              <a:rPr lang="ja-JP" altLang="en-US" sz="2000"/>
              <a:t>年党首となる。</a:t>
            </a:r>
            <a:endParaRPr lang="en-US" altLang="ja-JP" sz="2000" dirty="0"/>
          </a:p>
          <a:p>
            <a:r>
              <a:rPr lang="en-US" altLang="ja-JP" sz="2000" dirty="0"/>
              <a:t>23</a:t>
            </a:r>
            <a:r>
              <a:rPr lang="ja-JP" altLang="en-US" sz="2000"/>
              <a:t>年ミュンヘン一揆に失敗。ワイマール共和制打倒ベルサイユ条約打破反ユダヤ主義を主張，党勢を伸ばす。</a:t>
            </a:r>
            <a:r>
              <a:rPr lang="en-US" altLang="ja-JP" sz="2000" dirty="0"/>
              <a:t>33</a:t>
            </a:r>
            <a:r>
              <a:rPr lang="ja-JP" altLang="en-US" sz="2000"/>
              <a:t>年首相に就任し一党独裁制を確立。翌年大統領を兼ねて総統となり，軍備を拡張し対外侵略を強行。</a:t>
            </a:r>
            <a:endParaRPr lang="en-US" altLang="ja-JP" sz="2000" dirty="0"/>
          </a:p>
          <a:p>
            <a:r>
              <a:rPr lang="en-US" altLang="ja-JP" sz="2000" dirty="0"/>
              <a:t>39</a:t>
            </a:r>
            <a:r>
              <a:rPr lang="ja-JP" altLang="en-US" sz="2000"/>
              <a:t>年ポーランド侵攻で第二次大戦を起こすが，ベルリン陥落直前に自殺した。</a:t>
            </a:r>
            <a:endParaRPr kumimoji="1" lang="ja-JP" altLang="en-US" sz="2000"/>
          </a:p>
        </p:txBody>
      </p:sp>
      <p:pic>
        <p:nvPicPr>
          <p:cNvPr id="5" name="コンテンツ プレースホルダー 4">
            <a:extLst>
              <a:ext uri="{FF2B5EF4-FFF2-40B4-BE49-F238E27FC236}">
                <a16:creationId xmlns:a16="http://schemas.microsoft.com/office/drawing/2014/main" id="{CF18BD8F-5261-BE46-8F47-05C4EF256F2F}"/>
              </a:ext>
            </a:extLst>
          </p:cNvPr>
          <p:cNvPicPr>
            <a:picLocks noGrp="1" noChangeAspect="1"/>
          </p:cNvPicPr>
          <p:nvPr>
            <p:ph sz="half" idx="1"/>
          </p:nvPr>
        </p:nvPicPr>
        <p:blipFill>
          <a:blip r:embed="rId2"/>
          <a:stretch>
            <a:fillRect/>
          </a:stretch>
        </p:blipFill>
        <p:spPr>
          <a:xfrm>
            <a:off x="467544" y="1600200"/>
            <a:ext cx="4038600" cy="3028950"/>
          </a:xfrm>
          <a:prstGeom prst="rect">
            <a:avLst/>
          </a:prstGeom>
        </p:spPr>
      </p:pic>
    </p:spTree>
    <p:extLst>
      <p:ext uri="{BB962C8B-B14F-4D97-AF65-F5344CB8AC3E}">
        <p14:creationId xmlns:p14="http://schemas.microsoft.com/office/powerpoint/2010/main" val="4249509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D3DB84-32B2-824F-8857-9259C5624BAA}"/>
              </a:ext>
            </a:extLst>
          </p:cNvPr>
          <p:cNvSpPr>
            <a:spLocks noGrp="1"/>
          </p:cNvSpPr>
          <p:nvPr>
            <p:ph type="title"/>
          </p:nvPr>
        </p:nvSpPr>
        <p:spPr/>
        <p:txBody>
          <a:bodyPr/>
          <a:lstStyle/>
          <a:p>
            <a:r>
              <a:rPr lang="ja-JP" altLang="en-US"/>
              <a:t>アンゲラ・メルケル</a:t>
            </a:r>
            <a:endParaRPr kumimoji="1" lang="ja-JP" altLang="en-US"/>
          </a:p>
        </p:txBody>
      </p:sp>
      <p:sp>
        <p:nvSpPr>
          <p:cNvPr id="4" name="コンテンツ プレースホルダー 3">
            <a:extLst>
              <a:ext uri="{FF2B5EF4-FFF2-40B4-BE49-F238E27FC236}">
                <a16:creationId xmlns:a16="http://schemas.microsoft.com/office/drawing/2014/main" id="{749103CA-527D-A24E-9D7A-0DEF58E3FD61}"/>
              </a:ext>
            </a:extLst>
          </p:cNvPr>
          <p:cNvSpPr>
            <a:spLocks noGrp="1"/>
          </p:cNvSpPr>
          <p:nvPr>
            <p:ph sz="half" idx="2"/>
          </p:nvPr>
        </p:nvSpPr>
        <p:spPr>
          <a:xfrm>
            <a:off x="4648200" y="1600200"/>
            <a:ext cx="4388296" cy="4525963"/>
          </a:xfrm>
        </p:spPr>
        <p:txBody>
          <a:bodyPr/>
          <a:lstStyle/>
          <a:p>
            <a:r>
              <a:rPr lang="en-US" altLang="ja-JP" sz="2000" dirty="0"/>
              <a:t>1954-</a:t>
            </a:r>
          </a:p>
          <a:p>
            <a:r>
              <a:rPr lang="ja-JP" altLang="en-US" sz="2000"/>
              <a:t>ハンブルク出身だが、東ドイツ育ち</a:t>
            </a:r>
            <a:endParaRPr lang="en-US" altLang="ja-JP" sz="2000" dirty="0"/>
          </a:p>
          <a:p>
            <a:r>
              <a:rPr lang="ja-JP" altLang="en-US" sz="2000"/>
              <a:t>ドイツキリスト教民主同盟所属（</a:t>
            </a:r>
            <a:r>
              <a:rPr lang="en-US" altLang="ja-JP" sz="2000" dirty="0"/>
              <a:t>2000</a:t>
            </a:r>
            <a:r>
              <a:rPr lang="ja-JP" altLang="en-US" sz="2000"/>
              <a:t>年より党首）</a:t>
            </a:r>
            <a:endParaRPr lang="en-US" altLang="ja-JP" sz="2000" dirty="0"/>
          </a:p>
          <a:p>
            <a:r>
              <a:rPr lang="ja-JP" altLang="en-US" sz="2000"/>
              <a:t>鉄のお嬢さん</a:t>
            </a:r>
            <a:endParaRPr lang="en-US" altLang="ja-JP" sz="2000" dirty="0"/>
          </a:p>
          <a:p>
            <a:r>
              <a:rPr lang="en-US" altLang="ja-JP" sz="2000" dirty="0"/>
              <a:t>2005</a:t>
            </a:r>
            <a:r>
              <a:rPr lang="ja-JP" altLang="en-US" sz="2000"/>
              <a:t>年よりドイツ初の女性首相</a:t>
            </a:r>
            <a:endParaRPr lang="en-US" altLang="ja-JP" sz="2000" dirty="0"/>
          </a:p>
          <a:p>
            <a:r>
              <a:rPr lang="ja-JP" altLang="en-US" sz="2000"/>
              <a:t>物理学者</a:t>
            </a:r>
            <a:endParaRPr lang="en-US" altLang="ja-JP" sz="2000" dirty="0"/>
          </a:p>
          <a:p>
            <a:endParaRPr kumimoji="1" lang="ja-JP" altLang="en-US" sz="2000"/>
          </a:p>
        </p:txBody>
      </p:sp>
      <p:pic>
        <p:nvPicPr>
          <p:cNvPr id="5" name="コンテンツ プレースホルダー 4">
            <a:extLst>
              <a:ext uri="{FF2B5EF4-FFF2-40B4-BE49-F238E27FC236}">
                <a16:creationId xmlns:a16="http://schemas.microsoft.com/office/drawing/2014/main" id="{C5BD41DA-844B-3149-92BF-E9C399B9525A}"/>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066800" y="1600200"/>
            <a:ext cx="2880616" cy="3787302"/>
          </a:xfrm>
          <a:prstGeom prst="rect">
            <a:avLst/>
          </a:prstGeom>
        </p:spPr>
      </p:pic>
    </p:spTree>
    <p:extLst>
      <p:ext uri="{BB962C8B-B14F-4D97-AF65-F5344CB8AC3E}">
        <p14:creationId xmlns:p14="http://schemas.microsoft.com/office/powerpoint/2010/main" val="3617589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C3B2DE-0EC4-7D48-9AE4-619FEF51B404}"/>
              </a:ext>
            </a:extLst>
          </p:cNvPr>
          <p:cNvSpPr>
            <a:spLocks noGrp="1"/>
          </p:cNvSpPr>
          <p:nvPr>
            <p:ph type="title"/>
          </p:nvPr>
        </p:nvSpPr>
        <p:spPr>
          <a:xfrm>
            <a:off x="427348" y="404664"/>
            <a:ext cx="8136904" cy="657448"/>
          </a:xfrm>
        </p:spPr>
        <p:txBody>
          <a:bodyPr/>
          <a:lstStyle/>
          <a:p>
            <a:r>
              <a:rPr lang="ja-JP" altLang="en-US"/>
              <a:t>ルートヴィヒ・ファン・ベートーベン</a:t>
            </a:r>
            <a:endParaRPr kumimoji="1" lang="ja-JP" altLang="en-US"/>
          </a:p>
        </p:txBody>
      </p:sp>
      <p:sp>
        <p:nvSpPr>
          <p:cNvPr id="4" name="コンテンツ プレースホルダー 3">
            <a:extLst>
              <a:ext uri="{FF2B5EF4-FFF2-40B4-BE49-F238E27FC236}">
                <a16:creationId xmlns:a16="http://schemas.microsoft.com/office/drawing/2014/main" id="{11437C13-4D3A-CA42-AE3C-D755E0EF83DC}"/>
              </a:ext>
            </a:extLst>
          </p:cNvPr>
          <p:cNvSpPr>
            <a:spLocks noGrp="1"/>
          </p:cNvSpPr>
          <p:nvPr>
            <p:ph sz="half" idx="2"/>
          </p:nvPr>
        </p:nvSpPr>
        <p:spPr>
          <a:xfrm>
            <a:off x="4355976" y="1268760"/>
            <a:ext cx="4464496" cy="4392487"/>
          </a:xfrm>
        </p:spPr>
        <p:txBody>
          <a:bodyPr/>
          <a:lstStyle/>
          <a:p>
            <a:r>
              <a:rPr lang="en-US" altLang="ja-JP" sz="2000" dirty="0"/>
              <a:t>1770-1827</a:t>
            </a:r>
          </a:p>
          <a:p>
            <a:r>
              <a:rPr lang="ja-JP" altLang="en-US" sz="2000"/>
              <a:t>ボンに生まれる</a:t>
            </a:r>
            <a:endParaRPr lang="en-US" altLang="ja-JP" sz="2000" dirty="0"/>
          </a:p>
          <a:p>
            <a:r>
              <a:rPr lang="ja-JP" altLang="en-US" sz="2000"/>
              <a:t>ハイドンモーツァルトと並ぶウィーン古典派を代表する大作曲家。</a:t>
            </a:r>
            <a:endParaRPr lang="en-US" altLang="ja-JP" sz="2000" dirty="0"/>
          </a:p>
          <a:p>
            <a:r>
              <a:rPr lang="ja-JP" altLang="en-US" sz="2000"/>
              <a:t>古典派様式を個性的に彫琢し，ロマン派への移行を準備した。代表作は交響曲第三番（英雄）第五番（運命）第六番（田園）第九番（合唱つき），「荘厳ミサ曲」，ピアノ協奏曲「皇帝」，ピアノ</a:t>
            </a:r>
            <a:r>
              <a:rPr lang="en-US" altLang="ja-JP" sz="2000" dirty="0"/>
              <a:t>-</a:t>
            </a:r>
            <a:r>
              <a:rPr lang="ja-JP" altLang="en-US" sz="2000"/>
              <a:t>ソナタ「熱情」など。</a:t>
            </a:r>
            <a:endParaRPr lang="en-US" altLang="ja-JP" sz="2000" dirty="0"/>
          </a:p>
          <a:p>
            <a:r>
              <a:rPr lang="ja-JP" altLang="en-US" sz="2000"/>
              <a:t>大衆に向けた音楽を発表する音楽家の先駆け</a:t>
            </a:r>
            <a:endParaRPr lang="en-US" altLang="ja-JP" sz="2000" dirty="0"/>
          </a:p>
          <a:p>
            <a:pPr marL="0" indent="0">
              <a:buNone/>
            </a:pPr>
            <a:endParaRPr kumimoji="1" lang="ja-JP" altLang="en-US" sz="2000"/>
          </a:p>
        </p:txBody>
      </p:sp>
      <p:pic>
        <p:nvPicPr>
          <p:cNvPr id="5" name="06 月光の曲 (ベートーベン).m4p">
            <a:hlinkClick r:id="" action="ppaction://media"/>
            <a:extLst>
              <a:ext uri="{FF2B5EF4-FFF2-40B4-BE49-F238E27FC236}">
                <a16:creationId xmlns:a16="http://schemas.microsoft.com/office/drawing/2014/main" id="{A302D7EE-A7D5-3040-8B1C-0A22BD2C03FD}"/>
              </a:ext>
            </a:extLst>
          </p:cNvPr>
          <p:cNvPicPr/>
          <p:nvPr>
            <a:audioFile r:link="rId2"/>
            <p:extLst>
              <p:ext uri="{DAA4B4D4-6D71-4841-9C94-3DE7FCFB9230}">
                <p14:media xmlns:p14="http://schemas.microsoft.com/office/powerpoint/2010/main" r:link="rId1"/>
              </p:ext>
            </p:extLst>
          </p:nvPr>
        </p:nvPicPr>
        <p:blipFill>
          <a:blip r:embed="rId5"/>
          <a:stretch>
            <a:fillRect/>
          </a:stretch>
        </p:blipFill>
        <p:spPr>
          <a:xfrm>
            <a:off x="1403648" y="5497438"/>
            <a:ext cx="1524000" cy="698500"/>
          </a:xfrm>
          <a:prstGeom prst="rect">
            <a:avLst/>
          </a:prstGeom>
        </p:spPr>
      </p:pic>
      <p:pic>
        <p:nvPicPr>
          <p:cNvPr id="6" name="コンテンツ プレースホルダー 5">
            <a:extLst>
              <a:ext uri="{FF2B5EF4-FFF2-40B4-BE49-F238E27FC236}">
                <a16:creationId xmlns:a16="http://schemas.microsoft.com/office/drawing/2014/main" id="{563C5F72-21BD-6F46-BED1-8035020FBAE5}"/>
              </a:ext>
            </a:extLst>
          </p:cNvPr>
          <p:cNvPicPr>
            <a:picLocks noGrp="1" noChangeAspect="1"/>
          </p:cNvPicPr>
          <p:nvPr>
            <p:ph sz="half" idx="1"/>
          </p:nvPr>
        </p:nvPicPr>
        <p:blipFill>
          <a:blip r:embed="rId6"/>
          <a:stretch>
            <a:fillRect/>
          </a:stretch>
        </p:blipFill>
        <p:spPr>
          <a:xfrm>
            <a:off x="899592" y="1543050"/>
            <a:ext cx="3175000" cy="3822700"/>
          </a:xfrm>
          <a:prstGeom prst="rect">
            <a:avLst/>
          </a:prstGeom>
        </p:spPr>
      </p:pic>
    </p:spTree>
    <p:extLst>
      <p:ext uri="{BB962C8B-B14F-4D97-AF65-F5344CB8AC3E}">
        <p14:creationId xmlns:p14="http://schemas.microsoft.com/office/powerpoint/2010/main" val="3146335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3EE80D-456A-284C-815C-B19C1AE34361}"/>
              </a:ext>
            </a:extLst>
          </p:cNvPr>
          <p:cNvSpPr>
            <a:spLocks noGrp="1"/>
          </p:cNvSpPr>
          <p:nvPr>
            <p:ph type="title"/>
          </p:nvPr>
        </p:nvSpPr>
        <p:spPr/>
        <p:txBody>
          <a:bodyPr/>
          <a:lstStyle/>
          <a:p>
            <a:r>
              <a:rPr lang="ja-JP" altLang="en-US"/>
              <a:t>ヨハン・セバスチャン・バッハ</a:t>
            </a:r>
            <a:endParaRPr kumimoji="1" lang="ja-JP" altLang="en-US"/>
          </a:p>
        </p:txBody>
      </p:sp>
      <p:pic>
        <p:nvPicPr>
          <p:cNvPr id="5" name="コンテンツ プレースホルダー 4">
            <a:extLst>
              <a:ext uri="{FF2B5EF4-FFF2-40B4-BE49-F238E27FC236}">
                <a16:creationId xmlns:a16="http://schemas.microsoft.com/office/drawing/2014/main" id="{75A914EA-C811-9B4E-9DE4-F305AC104A48}"/>
              </a:ext>
            </a:extLst>
          </p:cNvPr>
          <p:cNvPicPr>
            <a:picLocks noGrp="1" noChangeAspect="1"/>
          </p:cNvPicPr>
          <p:nvPr>
            <p:ph sz="half" idx="1"/>
          </p:nvPr>
        </p:nvPicPr>
        <p:blipFill>
          <a:blip r:embed="rId2"/>
          <a:stretch>
            <a:fillRect/>
          </a:stretch>
        </p:blipFill>
        <p:spPr>
          <a:xfrm>
            <a:off x="793750" y="2174081"/>
            <a:ext cx="2794000" cy="3378200"/>
          </a:xfrm>
          <a:prstGeom prst="rect">
            <a:avLst/>
          </a:prstGeom>
        </p:spPr>
      </p:pic>
      <p:sp>
        <p:nvSpPr>
          <p:cNvPr id="4" name="コンテンツ プレースホルダー 3">
            <a:extLst>
              <a:ext uri="{FF2B5EF4-FFF2-40B4-BE49-F238E27FC236}">
                <a16:creationId xmlns:a16="http://schemas.microsoft.com/office/drawing/2014/main" id="{31B4762A-CC09-1145-AB51-EF8D2349F7DF}"/>
              </a:ext>
            </a:extLst>
          </p:cNvPr>
          <p:cNvSpPr>
            <a:spLocks noGrp="1"/>
          </p:cNvSpPr>
          <p:nvPr>
            <p:ph sz="half" idx="2"/>
          </p:nvPr>
        </p:nvSpPr>
        <p:spPr>
          <a:xfrm>
            <a:off x="4211960" y="1600200"/>
            <a:ext cx="4474840" cy="4525963"/>
          </a:xfrm>
        </p:spPr>
        <p:txBody>
          <a:bodyPr/>
          <a:lstStyle/>
          <a:p>
            <a:r>
              <a:rPr lang="en-US" altLang="ja-JP" sz="2000" dirty="0"/>
              <a:t>1685-1750</a:t>
            </a:r>
            <a:r>
              <a:rPr lang="ja-JP" altLang="en-US" sz="2000"/>
              <a:t>。五十余人の音楽家を輩出したバッハ一族のなかで，大バッハと呼ばれる。</a:t>
            </a:r>
            <a:endParaRPr lang="en-US" altLang="ja-JP" sz="2000" dirty="0"/>
          </a:p>
          <a:p>
            <a:r>
              <a:rPr lang="ja-JP" altLang="en-US" sz="2000"/>
              <a:t>バロック音楽を総合し，のちの古典派を暗示する一面ももつ，音楽史上最大の作曲家の一人。</a:t>
            </a:r>
            <a:endParaRPr lang="en-US" altLang="ja-JP" sz="2000" dirty="0"/>
          </a:p>
          <a:p>
            <a:r>
              <a:rPr lang="ja-JP" altLang="en-US" sz="2000"/>
              <a:t>オルガンとクラビーア演奏にかけても当代一流の大家であり，教会や宮廷礼拝堂のオルガン奏者，楽長を務めた。</a:t>
            </a:r>
            <a:endParaRPr lang="en-US" altLang="ja-JP" sz="2000" dirty="0"/>
          </a:p>
          <a:p>
            <a:r>
              <a:rPr lang="ja-JP" altLang="en-US" sz="2000"/>
              <a:t>代表作は「マタイ」「ヨハネ」の両受難曲，「クリスマス</a:t>
            </a:r>
            <a:r>
              <a:rPr lang="en-US" altLang="ja-JP" sz="2000" dirty="0"/>
              <a:t>-</a:t>
            </a:r>
            <a:r>
              <a:rPr lang="ja-JP" altLang="en-US" sz="2000"/>
              <a:t>オラトリオ」「ミサ曲ロ短調」など。</a:t>
            </a:r>
            <a:endParaRPr kumimoji="1" lang="ja-JP" altLang="en-US" sz="2000"/>
          </a:p>
        </p:txBody>
      </p:sp>
    </p:spTree>
    <p:extLst>
      <p:ext uri="{BB962C8B-B14F-4D97-AF65-F5344CB8AC3E}">
        <p14:creationId xmlns:p14="http://schemas.microsoft.com/office/powerpoint/2010/main" val="1295806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05107C-D11E-AB4F-A18F-70E64949C582}"/>
              </a:ext>
            </a:extLst>
          </p:cNvPr>
          <p:cNvSpPr>
            <a:spLocks noGrp="1"/>
          </p:cNvSpPr>
          <p:nvPr>
            <p:ph type="title"/>
          </p:nvPr>
        </p:nvSpPr>
        <p:spPr/>
        <p:txBody>
          <a:bodyPr/>
          <a:lstStyle/>
          <a:p>
            <a:r>
              <a:rPr lang="ja-JP" altLang="en-US"/>
              <a:t>オリバー・カーン</a:t>
            </a:r>
            <a:endParaRPr kumimoji="1" lang="ja-JP" altLang="en-US"/>
          </a:p>
        </p:txBody>
      </p:sp>
      <p:sp>
        <p:nvSpPr>
          <p:cNvPr id="4" name="コンテンツ プレースホルダー 3">
            <a:extLst>
              <a:ext uri="{FF2B5EF4-FFF2-40B4-BE49-F238E27FC236}">
                <a16:creationId xmlns:a16="http://schemas.microsoft.com/office/drawing/2014/main" id="{88694C24-0759-7345-B06F-B77298ED2D73}"/>
              </a:ext>
            </a:extLst>
          </p:cNvPr>
          <p:cNvSpPr>
            <a:spLocks noGrp="1"/>
          </p:cNvSpPr>
          <p:nvPr>
            <p:ph sz="half" idx="2"/>
          </p:nvPr>
        </p:nvSpPr>
        <p:spPr/>
        <p:txBody>
          <a:bodyPr/>
          <a:lstStyle/>
          <a:p>
            <a:r>
              <a:rPr lang="en-US" altLang="ja-JP" sz="2000" dirty="0"/>
              <a:t>1969-</a:t>
            </a:r>
          </a:p>
          <a:p>
            <a:r>
              <a:rPr lang="ja-JP" altLang="en-US" sz="2000"/>
              <a:t>カールスルーエ出身の元サッカー選手（ゴールキーパー）</a:t>
            </a:r>
            <a:endParaRPr lang="en-US" altLang="ja-JP" sz="2000" dirty="0"/>
          </a:p>
          <a:p>
            <a:r>
              <a:rPr lang="en-US" altLang="ja-JP" sz="2000" dirty="0"/>
              <a:t>1999</a:t>
            </a:r>
            <a:r>
              <a:rPr lang="ja-JP" altLang="en-US" sz="2000"/>
              <a:t>年以降、４年連続で欧州最優秀ゴールキーパーに選出</a:t>
            </a:r>
            <a:endParaRPr lang="en-US" altLang="ja-JP" sz="2000" dirty="0"/>
          </a:p>
          <a:p>
            <a:r>
              <a:rPr lang="ja-JP" altLang="en-US" sz="2000"/>
              <a:t>祖父母はラトビア出身で、第二次世界大戦後にドイツに来る。</a:t>
            </a:r>
            <a:endParaRPr lang="en-US" altLang="ja-JP" sz="2000" dirty="0"/>
          </a:p>
          <a:p>
            <a:r>
              <a:rPr lang="en-US" altLang="ja-JP" sz="2000" dirty="0"/>
              <a:t>2008</a:t>
            </a:r>
            <a:r>
              <a:rPr lang="ja-JP" altLang="en-US" sz="2000"/>
              <a:t>年に</a:t>
            </a:r>
            <a:r>
              <a:rPr lang="en-US" altLang="ja-JP" sz="2000" dirty="0"/>
              <a:t>21</a:t>
            </a:r>
            <a:r>
              <a:rPr lang="ja-JP" altLang="en-US" sz="2000"/>
              <a:t>年間の現役生活を終えて引退する。</a:t>
            </a:r>
          </a:p>
          <a:p>
            <a:pPr marL="0" indent="0">
              <a:buNone/>
            </a:pPr>
            <a:endParaRPr kumimoji="1" lang="ja-JP" altLang="en-US" sz="2000"/>
          </a:p>
        </p:txBody>
      </p:sp>
      <p:pic>
        <p:nvPicPr>
          <p:cNvPr id="5" name="コンテンツ プレースホルダー 4">
            <a:extLst>
              <a:ext uri="{FF2B5EF4-FFF2-40B4-BE49-F238E27FC236}">
                <a16:creationId xmlns:a16="http://schemas.microsoft.com/office/drawing/2014/main" id="{684EA0AB-4463-984C-9880-8A7A351368C9}"/>
              </a:ext>
            </a:extLst>
          </p:cNvPr>
          <p:cNvPicPr>
            <a:picLocks noGrp="1" noChangeAspect="1"/>
          </p:cNvPicPr>
          <p:nvPr>
            <p:ph sz="half" idx="1"/>
          </p:nvPr>
        </p:nvPicPr>
        <p:blipFill>
          <a:blip r:embed="rId2"/>
          <a:stretch>
            <a:fillRect/>
          </a:stretch>
        </p:blipFill>
        <p:spPr>
          <a:xfrm>
            <a:off x="467544" y="1600200"/>
            <a:ext cx="4038600" cy="3241649"/>
          </a:xfrm>
          <a:prstGeom prst="rect">
            <a:avLst/>
          </a:prstGeom>
        </p:spPr>
      </p:pic>
    </p:spTree>
    <p:extLst>
      <p:ext uri="{BB962C8B-B14F-4D97-AF65-F5344CB8AC3E}">
        <p14:creationId xmlns:p14="http://schemas.microsoft.com/office/powerpoint/2010/main" val="319360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D24DF-9E61-D64D-8BFD-2FD93FA68781}"/>
              </a:ext>
            </a:extLst>
          </p:cNvPr>
          <p:cNvSpPr>
            <a:spLocks noGrp="1"/>
          </p:cNvSpPr>
          <p:nvPr>
            <p:ph type="title"/>
          </p:nvPr>
        </p:nvSpPr>
        <p:spPr/>
        <p:txBody>
          <a:bodyPr/>
          <a:lstStyle/>
          <a:p>
            <a:r>
              <a:rPr lang="ja-JP" altLang="en-US"/>
              <a:t>フランツ・ベッケンバウアー</a:t>
            </a:r>
            <a:endParaRPr kumimoji="1" lang="ja-JP" altLang="en-US"/>
          </a:p>
        </p:txBody>
      </p:sp>
      <p:sp>
        <p:nvSpPr>
          <p:cNvPr id="4" name="コンテンツ プレースホルダー 3">
            <a:extLst>
              <a:ext uri="{FF2B5EF4-FFF2-40B4-BE49-F238E27FC236}">
                <a16:creationId xmlns:a16="http://schemas.microsoft.com/office/drawing/2014/main" id="{09DB6736-6087-6F47-92A7-07A064C07F82}"/>
              </a:ext>
            </a:extLst>
          </p:cNvPr>
          <p:cNvSpPr>
            <a:spLocks noGrp="1"/>
          </p:cNvSpPr>
          <p:nvPr>
            <p:ph sz="half" idx="2"/>
          </p:nvPr>
        </p:nvSpPr>
        <p:spPr>
          <a:xfrm>
            <a:off x="4659196" y="1196752"/>
            <a:ext cx="4038600" cy="4525963"/>
          </a:xfrm>
        </p:spPr>
        <p:txBody>
          <a:bodyPr/>
          <a:lstStyle/>
          <a:p>
            <a:r>
              <a:rPr lang="en-US" altLang="ja-JP" sz="2000" dirty="0"/>
              <a:t>1945</a:t>
            </a:r>
            <a:r>
              <a:rPr lang="ja-JP" altLang="en-US" sz="2000"/>
              <a:t>年生まれ。ミュンヘン出身。</a:t>
            </a:r>
            <a:endParaRPr lang="en-US" altLang="ja-JP" sz="2000" dirty="0"/>
          </a:p>
          <a:p>
            <a:r>
              <a:rPr lang="ja-JP" altLang="en-US" sz="2000"/>
              <a:t>ニックネームは</a:t>
            </a:r>
            <a:r>
              <a:rPr lang="en-US" altLang="ja-JP" sz="2000" dirty="0"/>
              <a:t>Der Kaiser</a:t>
            </a:r>
            <a:r>
              <a:rPr lang="ja-JP" altLang="en-US" sz="2000"/>
              <a:t>。</a:t>
            </a:r>
            <a:endParaRPr lang="en-US" altLang="ja-JP" sz="2000" dirty="0"/>
          </a:p>
          <a:p>
            <a:pPr lvl="1"/>
            <a:r>
              <a:rPr lang="ja-JP" altLang="en-US" sz="1600"/>
              <a:t>これは名前が、神聖ローマ皇帝フランツ２世と同じであるから。</a:t>
            </a:r>
            <a:endParaRPr lang="en-US" altLang="ja-JP" sz="1600" dirty="0"/>
          </a:p>
          <a:p>
            <a:r>
              <a:rPr lang="ja-JP" altLang="en-US" sz="2000"/>
              <a:t>リベロ・システムを確立。</a:t>
            </a:r>
            <a:endParaRPr lang="en-US" altLang="ja-JP" sz="2000" dirty="0"/>
          </a:p>
          <a:p>
            <a:pPr lvl="1"/>
            <a:r>
              <a:rPr lang="ja-JP" altLang="en-US" sz="1600"/>
              <a:t>「攻撃に参加するスイーパー」であるこのポジションは、「ディフェンダーは守備の専門」という従来の概念を覆すことになった。</a:t>
            </a:r>
            <a:endParaRPr lang="en-US" altLang="ja-JP" sz="1600" dirty="0"/>
          </a:p>
          <a:p>
            <a:r>
              <a:rPr lang="ja-JP" altLang="en-US" sz="2000"/>
              <a:t>ペレ、マラドーナ、クライフなどとともに</a:t>
            </a:r>
            <a:r>
              <a:rPr lang="en-US" altLang="ja-JP" sz="2000" dirty="0"/>
              <a:t>20</a:t>
            </a:r>
            <a:r>
              <a:rPr lang="ja-JP" altLang="en-US" sz="2000"/>
              <a:t>世紀を代表するスター選手。</a:t>
            </a:r>
            <a:endParaRPr lang="en-US" altLang="ja-JP" sz="2000" dirty="0"/>
          </a:p>
          <a:p>
            <a:pPr lvl="1"/>
            <a:r>
              <a:rPr lang="ja-JP" altLang="en-US" sz="1600"/>
              <a:t>ワールドサッカー誌が選出した</a:t>
            </a:r>
            <a:r>
              <a:rPr lang="en-US" altLang="ja-JP" sz="1600" dirty="0"/>
              <a:t>20</a:t>
            </a:r>
            <a:r>
              <a:rPr lang="ja-JP" altLang="en-US" sz="1600"/>
              <a:t>世紀世界最優秀選手では</a:t>
            </a:r>
            <a:r>
              <a:rPr lang="en-US" altLang="ja-JP" sz="1600" dirty="0"/>
              <a:t>4</a:t>
            </a:r>
            <a:r>
              <a:rPr lang="ja-JP" altLang="en-US" sz="1600"/>
              <a:t>位。</a:t>
            </a:r>
          </a:p>
          <a:p>
            <a:endParaRPr kumimoji="1" lang="ja-JP" altLang="en-US" sz="2000"/>
          </a:p>
        </p:txBody>
      </p:sp>
      <p:pic>
        <p:nvPicPr>
          <p:cNvPr id="5" name="コンテンツ プレースホルダー 4">
            <a:extLst>
              <a:ext uri="{FF2B5EF4-FFF2-40B4-BE49-F238E27FC236}">
                <a16:creationId xmlns:a16="http://schemas.microsoft.com/office/drawing/2014/main" id="{8CD9F360-CF6E-4442-B8AD-7C328885CF40}"/>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467544" y="1196752"/>
            <a:ext cx="4038600" cy="2100085"/>
          </a:xfrm>
        </p:spPr>
      </p:pic>
      <p:pic>
        <p:nvPicPr>
          <p:cNvPr id="6" name="コンテンツ プレースホルダー 5">
            <a:extLst>
              <a:ext uri="{FF2B5EF4-FFF2-40B4-BE49-F238E27FC236}">
                <a16:creationId xmlns:a16="http://schemas.microsoft.com/office/drawing/2014/main" id="{8B35B683-A1E2-F54E-989B-AB074C3FC13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4" y="3536032"/>
            <a:ext cx="3810000" cy="19812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pic>
    </p:spTree>
    <p:extLst>
      <p:ext uri="{BB962C8B-B14F-4D97-AF65-F5344CB8AC3E}">
        <p14:creationId xmlns:p14="http://schemas.microsoft.com/office/powerpoint/2010/main" val="198123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639669-093B-B449-B796-428A35ACE080}"/>
              </a:ext>
            </a:extLst>
          </p:cNvPr>
          <p:cNvSpPr>
            <a:spLocks noGrp="1"/>
          </p:cNvSpPr>
          <p:nvPr>
            <p:ph type="title"/>
          </p:nvPr>
        </p:nvSpPr>
        <p:spPr/>
        <p:txBody>
          <a:bodyPr/>
          <a:lstStyle/>
          <a:p>
            <a:r>
              <a:rPr lang="ja-JP" altLang="en-US"/>
              <a:t>オットー・フォン・ビスマルク</a:t>
            </a:r>
            <a:endParaRPr kumimoji="1" lang="ja-JP" altLang="en-US"/>
          </a:p>
        </p:txBody>
      </p:sp>
      <p:sp>
        <p:nvSpPr>
          <p:cNvPr id="4" name="コンテンツ プレースホルダー 3">
            <a:extLst>
              <a:ext uri="{FF2B5EF4-FFF2-40B4-BE49-F238E27FC236}">
                <a16:creationId xmlns:a16="http://schemas.microsoft.com/office/drawing/2014/main" id="{C7FBCE4E-FDDB-F843-B355-F36E5F8AA98E}"/>
              </a:ext>
            </a:extLst>
          </p:cNvPr>
          <p:cNvSpPr>
            <a:spLocks noGrp="1"/>
          </p:cNvSpPr>
          <p:nvPr>
            <p:ph sz="half" idx="2"/>
          </p:nvPr>
        </p:nvSpPr>
        <p:spPr/>
        <p:txBody>
          <a:bodyPr/>
          <a:lstStyle/>
          <a:p>
            <a:r>
              <a:rPr lang="en-US" altLang="ja-JP" sz="2000" dirty="0"/>
              <a:t>1815-1898</a:t>
            </a:r>
          </a:p>
          <a:p>
            <a:r>
              <a:rPr lang="ja-JP" altLang="en-US" sz="2000"/>
              <a:t>マクデブルグ周辺の大地主の貴族の子供</a:t>
            </a:r>
            <a:endParaRPr lang="en-US" altLang="ja-JP" sz="2000" dirty="0"/>
          </a:p>
          <a:p>
            <a:r>
              <a:rPr lang="ja-JP" altLang="en-US" sz="2000"/>
              <a:t>プロイセン王国の首相</a:t>
            </a:r>
            <a:endParaRPr lang="en-US" altLang="ja-JP" sz="2000" dirty="0"/>
          </a:p>
          <a:p>
            <a:r>
              <a:rPr lang="ja-JP" altLang="en-US" sz="2000"/>
              <a:t>ドイツ帝国初代帝国宰相</a:t>
            </a:r>
            <a:endParaRPr lang="en-US" altLang="ja-JP" sz="2000" dirty="0"/>
          </a:p>
          <a:p>
            <a:r>
              <a:rPr lang="ja-JP" altLang="en-US" sz="2000"/>
              <a:t>ドイツ統一の立役者</a:t>
            </a:r>
            <a:endParaRPr lang="en-US" altLang="ja-JP" sz="2000" dirty="0"/>
          </a:p>
          <a:p>
            <a:r>
              <a:rPr lang="ja-JP" altLang="en-US" sz="2000"/>
              <a:t>鉄血政策（軍事優先主義の政策）</a:t>
            </a:r>
            <a:endParaRPr lang="en-US" altLang="ja-JP" sz="2000" dirty="0"/>
          </a:p>
          <a:p>
            <a:r>
              <a:rPr lang="ja-JP" altLang="en-US" sz="2000"/>
              <a:t>「賢者は歴史から学び、愚者は経験からしか学ばない」</a:t>
            </a:r>
            <a:endParaRPr lang="en-US" altLang="ja-JP" sz="2000" dirty="0"/>
          </a:p>
          <a:p>
            <a:endParaRPr kumimoji="1" lang="ja-JP" altLang="en-US" sz="2000"/>
          </a:p>
        </p:txBody>
      </p:sp>
      <p:pic>
        <p:nvPicPr>
          <p:cNvPr id="5" name="コンテンツ プレースホルダー 4">
            <a:extLst>
              <a:ext uri="{FF2B5EF4-FFF2-40B4-BE49-F238E27FC236}">
                <a16:creationId xmlns:a16="http://schemas.microsoft.com/office/drawing/2014/main" id="{97DB7919-B2B6-534B-A2BE-D9F8FBFCAD09}"/>
              </a:ext>
            </a:extLst>
          </p:cNvPr>
          <p:cNvPicPr>
            <a:picLocks noGrp="1" noChangeAspect="1"/>
          </p:cNvPicPr>
          <p:nvPr>
            <p:ph sz="half" idx="1"/>
          </p:nvPr>
        </p:nvPicPr>
        <p:blipFill>
          <a:blip r:embed="rId2"/>
          <a:stretch>
            <a:fillRect/>
          </a:stretch>
        </p:blipFill>
        <p:spPr>
          <a:xfrm>
            <a:off x="1066800" y="1600200"/>
            <a:ext cx="2540000" cy="3708400"/>
          </a:xfrm>
          <a:prstGeom prst="rect">
            <a:avLst/>
          </a:prstGeom>
        </p:spPr>
      </p:pic>
    </p:spTree>
    <p:extLst>
      <p:ext uri="{BB962C8B-B14F-4D97-AF65-F5344CB8AC3E}">
        <p14:creationId xmlns:p14="http://schemas.microsoft.com/office/powerpoint/2010/main" val="1381781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86DAC-5FA1-6F47-A952-883763DC3E6D}"/>
              </a:ext>
            </a:extLst>
          </p:cNvPr>
          <p:cNvSpPr>
            <a:spLocks noGrp="1"/>
          </p:cNvSpPr>
          <p:nvPr>
            <p:ph type="title"/>
          </p:nvPr>
        </p:nvSpPr>
        <p:spPr/>
        <p:txBody>
          <a:bodyPr/>
          <a:lstStyle/>
          <a:p>
            <a:r>
              <a:rPr lang="ja-JP" altLang="en-US"/>
              <a:t>ヨハン・ヴォルフガング・フォン・ゲーテ</a:t>
            </a:r>
            <a:endParaRPr kumimoji="1" lang="ja-JP" altLang="en-US"/>
          </a:p>
        </p:txBody>
      </p:sp>
      <p:sp>
        <p:nvSpPr>
          <p:cNvPr id="4" name="コンテンツ プレースホルダー 3">
            <a:extLst>
              <a:ext uri="{FF2B5EF4-FFF2-40B4-BE49-F238E27FC236}">
                <a16:creationId xmlns:a16="http://schemas.microsoft.com/office/drawing/2014/main" id="{1D9BE8C3-8A70-344C-9173-5B5756C7A30B}"/>
              </a:ext>
            </a:extLst>
          </p:cNvPr>
          <p:cNvSpPr>
            <a:spLocks noGrp="1"/>
          </p:cNvSpPr>
          <p:nvPr>
            <p:ph sz="half" idx="2"/>
          </p:nvPr>
        </p:nvSpPr>
        <p:spPr/>
        <p:txBody>
          <a:bodyPr/>
          <a:lstStyle/>
          <a:p>
            <a:r>
              <a:rPr lang="en-US" altLang="ja-JP" sz="2400" dirty="0"/>
              <a:t>1749-1832</a:t>
            </a:r>
          </a:p>
          <a:p>
            <a:r>
              <a:rPr lang="ja-JP" altLang="en-US" sz="2400"/>
              <a:t>ドイツの詩人、劇作家、小説家、哲学者、自然科学者、政治家、法律家</a:t>
            </a:r>
            <a:endParaRPr lang="en-US" altLang="ja-JP" sz="2400" dirty="0"/>
          </a:p>
          <a:p>
            <a:r>
              <a:rPr lang="ja-JP" altLang="en-US" sz="2400"/>
              <a:t>ドイツを代表する文豪</a:t>
            </a:r>
            <a:endParaRPr lang="en-US" altLang="ja-JP" sz="2400" dirty="0"/>
          </a:p>
          <a:p>
            <a:r>
              <a:rPr lang="ja-JP" altLang="en-US" sz="2400"/>
              <a:t>「ファウスト」、「若きウェルテルの悩み」、「色彩論」など</a:t>
            </a:r>
            <a:endParaRPr lang="en-US" altLang="ja-JP" sz="2400" dirty="0"/>
          </a:p>
          <a:p>
            <a:endParaRPr kumimoji="1" lang="ja-JP" altLang="en-US" sz="2400"/>
          </a:p>
        </p:txBody>
      </p:sp>
      <p:pic>
        <p:nvPicPr>
          <p:cNvPr id="5" name="コンテンツ プレースホルダー 4">
            <a:extLst>
              <a:ext uri="{FF2B5EF4-FFF2-40B4-BE49-F238E27FC236}">
                <a16:creationId xmlns:a16="http://schemas.microsoft.com/office/drawing/2014/main" id="{7D0A7800-E192-6549-9360-EF8EBF0DBA81}"/>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rcRect/>
          <a:stretch>
            <a:fillRect/>
          </a:stretch>
        </p:blipFill>
        <p:spPr>
          <a:xfrm>
            <a:off x="1066800" y="1600199"/>
            <a:ext cx="3001144" cy="3363285"/>
          </a:xfrm>
        </p:spPr>
      </p:pic>
    </p:spTree>
    <p:extLst>
      <p:ext uri="{BB962C8B-B14F-4D97-AF65-F5344CB8AC3E}">
        <p14:creationId xmlns:p14="http://schemas.microsoft.com/office/powerpoint/2010/main" val="330084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259515-D6E2-3A4C-80F6-79513292F46C}"/>
              </a:ext>
            </a:extLst>
          </p:cNvPr>
          <p:cNvSpPr>
            <a:spLocks noGrp="1"/>
          </p:cNvSpPr>
          <p:nvPr>
            <p:ph type="title"/>
          </p:nvPr>
        </p:nvSpPr>
        <p:spPr/>
        <p:txBody>
          <a:bodyPr/>
          <a:lstStyle/>
          <a:p>
            <a:r>
              <a:rPr lang="ja-JP" altLang="en-US"/>
              <a:t>１３の州と３の都市州</a:t>
            </a:r>
            <a:endParaRPr kumimoji="1" lang="ja-JP" altLang="en-US"/>
          </a:p>
        </p:txBody>
      </p:sp>
      <p:pic>
        <p:nvPicPr>
          <p:cNvPr id="3" name="図 2">
            <a:extLst>
              <a:ext uri="{FF2B5EF4-FFF2-40B4-BE49-F238E27FC236}">
                <a16:creationId xmlns:a16="http://schemas.microsoft.com/office/drawing/2014/main" id="{603CEC03-A0BD-F24C-98D2-1B0B4C6EB1B2}"/>
              </a:ext>
            </a:extLst>
          </p:cNvPr>
          <p:cNvPicPr>
            <a:picLocks noChangeAspect="1"/>
          </p:cNvPicPr>
          <p:nvPr/>
        </p:nvPicPr>
        <p:blipFill>
          <a:blip r:embed="rId3"/>
          <a:stretch>
            <a:fillRect/>
          </a:stretch>
        </p:blipFill>
        <p:spPr>
          <a:xfrm>
            <a:off x="1115616" y="980728"/>
            <a:ext cx="3262360" cy="4797152"/>
          </a:xfrm>
          <a:prstGeom prst="rect">
            <a:avLst/>
          </a:prstGeom>
        </p:spPr>
      </p:pic>
      <p:graphicFrame>
        <p:nvGraphicFramePr>
          <p:cNvPr id="4" name="表 3">
            <a:extLst>
              <a:ext uri="{FF2B5EF4-FFF2-40B4-BE49-F238E27FC236}">
                <a16:creationId xmlns:a16="http://schemas.microsoft.com/office/drawing/2014/main" id="{D8CA65FC-E595-D741-AF50-E02B11E68A0B}"/>
              </a:ext>
            </a:extLst>
          </p:cNvPr>
          <p:cNvGraphicFramePr>
            <a:graphicFrameLocks noGrp="1"/>
          </p:cNvGraphicFramePr>
          <p:nvPr>
            <p:extLst>
              <p:ext uri="{D42A27DB-BD31-4B8C-83A1-F6EECF244321}">
                <p14:modId xmlns:p14="http://schemas.microsoft.com/office/powerpoint/2010/main" val="650530441"/>
              </p:ext>
            </p:extLst>
          </p:nvPr>
        </p:nvGraphicFramePr>
        <p:xfrm>
          <a:off x="4788024" y="1124744"/>
          <a:ext cx="3751312" cy="4761870"/>
        </p:xfrm>
        <a:graphic>
          <a:graphicData uri="http://schemas.openxmlformats.org/drawingml/2006/table">
            <a:tbl>
              <a:tblPr firstRow="1" bandRow="1">
                <a:tableStyleId>{5C22544A-7EE6-4342-B048-85BDC9FD1C3A}</a:tableStyleId>
              </a:tblPr>
              <a:tblGrid>
                <a:gridCol w="1875656">
                  <a:extLst>
                    <a:ext uri="{9D8B030D-6E8A-4147-A177-3AD203B41FA5}">
                      <a16:colId xmlns:a16="http://schemas.microsoft.com/office/drawing/2014/main" val="3482844503"/>
                    </a:ext>
                  </a:extLst>
                </a:gridCol>
                <a:gridCol w="1875656">
                  <a:extLst>
                    <a:ext uri="{9D8B030D-6E8A-4147-A177-3AD203B41FA5}">
                      <a16:colId xmlns:a16="http://schemas.microsoft.com/office/drawing/2014/main" val="3104894075"/>
                    </a:ext>
                  </a:extLst>
                </a:gridCol>
              </a:tblGrid>
              <a:tr h="311880">
                <a:tc>
                  <a:txBody>
                    <a:bodyPr/>
                    <a:lstStyle/>
                    <a:p>
                      <a:r>
                        <a:rPr kumimoji="1" lang="ja-JP" altLang="en-US" sz="1500"/>
                        <a:t>州名</a:t>
                      </a:r>
                    </a:p>
                  </a:txBody>
                  <a:tcPr marL="77970" marR="77970" marT="38985" marB="38985"/>
                </a:tc>
                <a:tc>
                  <a:txBody>
                    <a:bodyPr/>
                    <a:lstStyle/>
                    <a:p>
                      <a:r>
                        <a:rPr kumimoji="1" lang="ja-JP" altLang="en-US" sz="1500"/>
                        <a:t>州都</a:t>
                      </a:r>
                    </a:p>
                  </a:txBody>
                  <a:tcPr marL="77970" marR="77970" marT="38985" marB="38985"/>
                </a:tc>
                <a:extLst>
                  <a:ext uri="{0D108BD9-81ED-4DB2-BD59-A6C34878D82A}">
                    <a16:rowId xmlns:a16="http://schemas.microsoft.com/office/drawing/2014/main" val="2706167722"/>
                  </a:ext>
                </a:extLst>
              </a:tr>
              <a:tr h="311880">
                <a:tc>
                  <a:txBody>
                    <a:bodyPr/>
                    <a:lstStyle/>
                    <a:p>
                      <a:r>
                        <a:rPr kumimoji="1" lang="ja-JP" altLang="en-US" sz="1200"/>
                        <a:t>ブランデンブルク</a:t>
                      </a:r>
                    </a:p>
                  </a:txBody>
                  <a:tcPr marL="77970" marR="77970" marT="38985" marB="38985"/>
                </a:tc>
                <a:tc>
                  <a:txBody>
                    <a:bodyPr/>
                    <a:lstStyle/>
                    <a:p>
                      <a:r>
                        <a:rPr kumimoji="1" lang="ja-JP" altLang="en-US" sz="1200"/>
                        <a:t>？</a:t>
                      </a:r>
                    </a:p>
                  </a:txBody>
                  <a:tcPr marL="77970" marR="77970" marT="38985" marB="38985"/>
                </a:tc>
                <a:extLst>
                  <a:ext uri="{0D108BD9-81ED-4DB2-BD59-A6C34878D82A}">
                    <a16:rowId xmlns:a16="http://schemas.microsoft.com/office/drawing/2014/main" val="191286863"/>
                  </a:ext>
                </a:extLst>
              </a:tr>
              <a:tr h="311880">
                <a:tc>
                  <a:txBody>
                    <a:bodyPr/>
                    <a:lstStyle/>
                    <a:p>
                      <a:r>
                        <a:rPr kumimoji="1" lang="ja-JP" altLang="en-US" sz="1200"/>
                        <a:t>ザクセン</a:t>
                      </a:r>
                    </a:p>
                  </a:txBody>
                  <a:tcPr marL="77970" marR="77970" marT="38985" marB="38985"/>
                </a:tc>
                <a:tc>
                  <a:txBody>
                    <a:bodyPr/>
                    <a:lstStyle/>
                    <a:p>
                      <a:r>
                        <a:rPr kumimoji="1" lang="ja-JP" altLang="en-US" sz="1200"/>
                        <a:t>ドレスデン</a:t>
                      </a:r>
                    </a:p>
                  </a:txBody>
                  <a:tcPr marL="77970" marR="77970" marT="38985" marB="38985"/>
                </a:tc>
                <a:extLst>
                  <a:ext uri="{0D108BD9-81ED-4DB2-BD59-A6C34878D82A}">
                    <a16:rowId xmlns:a16="http://schemas.microsoft.com/office/drawing/2014/main" val="1982488264"/>
                  </a:ext>
                </a:extLst>
              </a:tr>
              <a:tr h="311880">
                <a:tc>
                  <a:txBody>
                    <a:bodyPr/>
                    <a:lstStyle/>
                    <a:p>
                      <a:r>
                        <a:rPr kumimoji="1" lang="ja-JP" altLang="en-US" sz="1200"/>
                        <a:t>ザクセン・アンハルト</a:t>
                      </a:r>
                    </a:p>
                  </a:txBody>
                  <a:tcPr marL="77970" marR="77970" marT="38985" marB="38985"/>
                </a:tc>
                <a:tc>
                  <a:txBody>
                    <a:bodyPr/>
                    <a:lstStyle/>
                    <a:p>
                      <a:r>
                        <a:rPr kumimoji="1" lang="ja-JP" altLang="en-US" sz="1200"/>
                        <a:t>マグデブルク</a:t>
                      </a:r>
                    </a:p>
                  </a:txBody>
                  <a:tcPr marL="77970" marR="77970" marT="38985" marB="38985"/>
                </a:tc>
                <a:extLst>
                  <a:ext uri="{0D108BD9-81ED-4DB2-BD59-A6C34878D82A}">
                    <a16:rowId xmlns:a16="http://schemas.microsoft.com/office/drawing/2014/main" val="2486544629"/>
                  </a:ext>
                </a:extLst>
              </a:tr>
              <a:tr h="311880">
                <a:tc>
                  <a:txBody>
                    <a:bodyPr/>
                    <a:lstStyle/>
                    <a:p>
                      <a:r>
                        <a:rPr kumimoji="1" lang="ja-JP" altLang="en-US" sz="1200"/>
                        <a:t>チューリンゲン</a:t>
                      </a:r>
                    </a:p>
                  </a:txBody>
                  <a:tcPr marL="77970" marR="77970" marT="38985" marB="38985"/>
                </a:tc>
                <a:tc>
                  <a:txBody>
                    <a:bodyPr/>
                    <a:lstStyle/>
                    <a:p>
                      <a:r>
                        <a:rPr kumimoji="1" lang="ja-JP" altLang="en-US" sz="1200"/>
                        <a:t>？</a:t>
                      </a:r>
                    </a:p>
                  </a:txBody>
                  <a:tcPr marL="77970" marR="77970" marT="38985" marB="38985"/>
                </a:tc>
                <a:extLst>
                  <a:ext uri="{0D108BD9-81ED-4DB2-BD59-A6C34878D82A}">
                    <a16:rowId xmlns:a16="http://schemas.microsoft.com/office/drawing/2014/main" val="2624744221"/>
                  </a:ext>
                </a:extLst>
              </a:tr>
              <a:tr h="311880">
                <a:tc>
                  <a:txBody>
                    <a:bodyPr/>
                    <a:lstStyle/>
                    <a:p>
                      <a:r>
                        <a:rPr kumimoji="1" lang="ja-JP" altLang="en-US" sz="1200"/>
                        <a:t>メクレンブルク・フォアポンメルン</a:t>
                      </a:r>
                    </a:p>
                  </a:txBody>
                  <a:tcPr marL="77970" marR="77970" marT="38985" marB="38985"/>
                </a:tc>
                <a:tc>
                  <a:txBody>
                    <a:bodyPr/>
                    <a:lstStyle/>
                    <a:p>
                      <a:r>
                        <a:rPr kumimoji="1" lang="ja-JP" altLang="en-US" sz="1200"/>
                        <a:t>シュヴェリーン</a:t>
                      </a:r>
                    </a:p>
                  </a:txBody>
                  <a:tcPr marL="77970" marR="77970" marT="38985" marB="38985"/>
                </a:tc>
                <a:extLst>
                  <a:ext uri="{0D108BD9-81ED-4DB2-BD59-A6C34878D82A}">
                    <a16:rowId xmlns:a16="http://schemas.microsoft.com/office/drawing/2014/main" val="3781602058"/>
                  </a:ext>
                </a:extLst>
              </a:tr>
              <a:tr h="311880">
                <a:tc>
                  <a:txBody>
                    <a:bodyPr/>
                    <a:lstStyle/>
                    <a:p>
                      <a:r>
                        <a:rPr kumimoji="1" lang="ja-JP" altLang="en-US" sz="1200"/>
                        <a:t>シュレースヴィヒ・ホルシュタイン</a:t>
                      </a:r>
                    </a:p>
                  </a:txBody>
                  <a:tcPr marL="77970" marR="77970" marT="38985" marB="38985"/>
                </a:tc>
                <a:tc>
                  <a:txBody>
                    <a:bodyPr/>
                    <a:lstStyle/>
                    <a:p>
                      <a:r>
                        <a:rPr kumimoji="1" lang="ja-JP" altLang="en-US" sz="1200"/>
                        <a:t>キール</a:t>
                      </a:r>
                    </a:p>
                  </a:txBody>
                  <a:tcPr marL="77970" marR="77970" marT="38985" marB="38985"/>
                </a:tc>
                <a:extLst>
                  <a:ext uri="{0D108BD9-81ED-4DB2-BD59-A6C34878D82A}">
                    <a16:rowId xmlns:a16="http://schemas.microsoft.com/office/drawing/2014/main" val="1436057481"/>
                  </a:ext>
                </a:extLst>
              </a:tr>
              <a:tr h="311880">
                <a:tc>
                  <a:txBody>
                    <a:bodyPr/>
                    <a:lstStyle/>
                    <a:p>
                      <a:r>
                        <a:rPr kumimoji="1" lang="ja-JP" altLang="en-US" sz="1200"/>
                        <a:t>ニーダー・ザクセン</a:t>
                      </a:r>
                    </a:p>
                  </a:txBody>
                  <a:tcPr marL="77970" marR="77970" marT="38985" marB="38985"/>
                </a:tc>
                <a:tc>
                  <a:txBody>
                    <a:bodyPr/>
                    <a:lstStyle/>
                    <a:p>
                      <a:r>
                        <a:rPr kumimoji="1" lang="ja-JP" altLang="en-US" sz="1200"/>
                        <a:t>ハノーファー</a:t>
                      </a:r>
                    </a:p>
                  </a:txBody>
                  <a:tcPr marL="77970" marR="77970" marT="38985" marB="38985"/>
                </a:tc>
                <a:extLst>
                  <a:ext uri="{0D108BD9-81ED-4DB2-BD59-A6C34878D82A}">
                    <a16:rowId xmlns:a16="http://schemas.microsoft.com/office/drawing/2014/main" val="2601377781"/>
                  </a:ext>
                </a:extLst>
              </a:tr>
              <a:tr h="311880">
                <a:tc>
                  <a:txBody>
                    <a:bodyPr/>
                    <a:lstStyle/>
                    <a:p>
                      <a:r>
                        <a:rPr kumimoji="1" lang="ja-JP" altLang="en-US" sz="1200"/>
                        <a:t>ノルトライン・ヴェストファーレン</a:t>
                      </a:r>
                    </a:p>
                  </a:txBody>
                  <a:tcPr marL="77970" marR="77970" marT="38985" marB="38985"/>
                </a:tc>
                <a:tc>
                  <a:txBody>
                    <a:bodyPr/>
                    <a:lstStyle/>
                    <a:p>
                      <a:r>
                        <a:rPr kumimoji="1" lang="ja-JP" altLang="en-US" sz="1200"/>
                        <a:t>デュッセルドルフ</a:t>
                      </a:r>
                    </a:p>
                  </a:txBody>
                  <a:tcPr marL="77970" marR="77970" marT="38985" marB="38985"/>
                </a:tc>
                <a:extLst>
                  <a:ext uri="{0D108BD9-81ED-4DB2-BD59-A6C34878D82A}">
                    <a16:rowId xmlns:a16="http://schemas.microsoft.com/office/drawing/2014/main" val="905225465"/>
                  </a:ext>
                </a:extLst>
              </a:tr>
              <a:tr h="311880">
                <a:tc>
                  <a:txBody>
                    <a:bodyPr/>
                    <a:lstStyle/>
                    <a:p>
                      <a:r>
                        <a:rPr kumimoji="1" lang="ja-JP" altLang="en-US" sz="1200"/>
                        <a:t>ラインラントプファルツ</a:t>
                      </a:r>
                    </a:p>
                  </a:txBody>
                  <a:tcPr marL="77970" marR="77970" marT="38985" marB="38985"/>
                </a:tc>
                <a:tc>
                  <a:txBody>
                    <a:bodyPr/>
                    <a:lstStyle/>
                    <a:p>
                      <a:r>
                        <a:rPr kumimoji="1" lang="ja-JP" altLang="en-US" sz="1200"/>
                        <a:t>カッセル</a:t>
                      </a:r>
                    </a:p>
                  </a:txBody>
                  <a:tcPr marL="77970" marR="77970" marT="38985" marB="38985"/>
                </a:tc>
                <a:extLst>
                  <a:ext uri="{0D108BD9-81ED-4DB2-BD59-A6C34878D82A}">
                    <a16:rowId xmlns:a16="http://schemas.microsoft.com/office/drawing/2014/main" val="3009795856"/>
                  </a:ext>
                </a:extLst>
              </a:tr>
              <a:tr h="311880">
                <a:tc>
                  <a:txBody>
                    <a:bodyPr/>
                    <a:lstStyle/>
                    <a:p>
                      <a:r>
                        <a:rPr kumimoji="1" lang="ja-JP" altLang="en-US" sz="1200"/>
                        <a:t>ザールラント</a:t>
                      </a:r>
                    </a:p>
                  </a:txBody>
                  <a:tcPr marL="77970" marR="77970" marT="38985" marB="38985"/>
                </a:tc>
                <a:tc>
                  <a:txBody>
                    <a:bodyPr/>
                    <a:lstStyle/>
                    <a:p>
                      <a:r>
                        <a:rPr kumimoji="1" lang="ja-JP" altLang="en-US" sz="1200"/>
                        <a:t>ザールブリュッケン</a:t>
                      </a:r>
                    </a:p>
                  </a:txBody>
                  <a:tcPr marL="77970" marR="77970" marT="38985" marB="38985"/>
                </a:tc>
                <a:extLst>
                  <a:ext uri="{0D108BD9-81ED-4DB2-BD59-A6C34878D82A}">
                    <a16:rowId xmlns:a16="http://schemas.microsoft.com/office/drawing/2014/main" val="3533719359"/>
                  </a:ext>
                </a:extLst>
              </a:tr>
              <a:tr h="311880">
                <a:tc>
                  <a:txBody>
                    <a:bodyPr/>
                    <a:lstStyle/>
                    <a:p>
                      <a:r>
                        <a:rPr kumimoji="1" lang="ja-JP" altLang="en-US" sz="1200"/>
                        <a:t>バーデンヴュルテンベルク</a:t>
                      </a:r>
                    </a:p>
                  </a:txBody>
                  <a:tcPr marL="77970" marR="77970" marT="38985" marB="38985"/>
                </a:tc>
                <a:tc>
                  <a:txBody>
                    <a:bodyPr/>
                    <a:lstStyle/>
                    <a:p>
                      <a:r>
                        <a:rPr kumimoji="1" lang="ja-JP" altLang="en-US" sz="1200"/>
                        <a:t>シュツットガルト</a:t>
                      </a:r>
                    </a:p>
                  </a:txBody>
                  <a:tcPr marL="77970" marR="77970" marT="38985" marB="38985"/>
                </a:tc>
                <a:extLst>
                  <a:ext uri="{0D108BD9-81ED-4DB2-BD59-A6C34878D82A}">
                    <a16:rowId xmlns:a16="http://schemas.microsoft.com/office/drawing/2014/main" val="2302859837"/>
                  </a:ext>
                </a:extLst>
              </a:tr>
              <a:tr h="311880">
                <a:tc>
                  <a:txBody>
                    <a:bodyPr/>
                    <a:lstStyle/>
                    <a:p>
                      <a:r>
                        <a:rPr kumimoji="1" lang="ja-JP" altLang="en-US" sz="1200"/>
                        <a:t>ヘッセン</a:t>
                      </a:r>
                    </a:p>
                  </a:txBody>
                  <a:tcPr marL="77970" marR="77970" marT="38985" marB="38985"/>
                </a:tc>
                <a:tc>
                  <a:txBody>
                    <a:bodyPr/>
                    <a:lstStyle/>
                    <a:p>
                      <a:r>
                        <a:rPr kumimoji="1" lang="ja-JP" altLang="en-US" sz="1200"/>
                        <a:t>ヴィースバーデン</a:t>
                      </a:r>
                    </a:p>
                  </a:txBody>
                  <a:tcPr marL="77970" marR="77970" marT="38985" marB="38985"/>
                </a:tc>
                <a:extLst>
                  <a:ext uri="{0D108BD9-81ED-4DB2-BD59-A6C34878D82A}">
                    <a16:rowId xmlns:a16="http://schemas.microsoft.com/office/drawing/2014/main" val="3972844967"/>
                  </a:ext>
                </a:extLst>
              </a:tr>
              <a:tr h="311880">
                <a:tc>
                  <a:txBody>
                    <a:bodyPr/>
                    <a:lstStyle/>
                    <a:p>
                      <a:r>
                        <a:rPr kumimoji="1" lang="ja-JP" altLang="en-US" sz="1200"/>
                        <a:t>バイエルン</a:t>
                      </a:r>
                    </a:p>
                  </a:txBody>
                  <a:tcPr marL="77970" marR="77970" marT="38985" marB="38985"/>
                </a:tc>
                <a:tc>
                  <a:txBody>
                    <a:bodyPr/>
                    <a:lstStyle/>
                    <a:p>
                      <a:r>
                        <a:rPr kumimoji="1" lang="ja-JP" altLang="en-US" sz="1200"/>
                        <a:t>？</a:t>
                      </a:r>
                    </a:p>
                  </a:txBody>
                  <a:tcPr marL="77970" marR="77970" marT="38985" marB="38985"/>
                </a:tc>
                <a:extLst>
                  <a:ext uri="{0D108BD9-81ED-4DB2-BD59-A6C34878D82A}">
                    <a16:rowId xmlns:a16="http://schemas.microsoft.com/office/drawing/2014/main" val="2537573414"/>
                  </a:ext>
                </a:extLst>
              </a:tr>
            </a:tbl>
          </a:graphicData>
        </a:graphic>
      </p:graphicFrame>
    </p:spTree>
    <p:extLst>
      <p:ext uri="{BB962C8B-B14F-4D97-AF65-F5344CB8AC3E}">
        <p14:creationId xmlns:p14="http://schemas.microsoft.com/office/powerpoint/2010/main" val="1341596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59489-C155-0B49-ADE4-E3092DB3E5AC}"/>
              </a:ext>
            </a:extLst>
          </p:cNvPr>
          <p:cNvSpPr>
            <a:spLocks noGrp="1"/>
          </p:cNvSpPr>
          <p:nvPr>
            <p:ph type="title"/>
          </p:nvPr>
        </p:nvSpPr>
        <p:spPr/>
        <p:txBody>
          <a:bodyPr/>
          <a:lstStyle/>
          <a:p>
            <a:r>
              <a:rPr lang="ja-JP" altLang="en-US"/>
              <a:t>ヘルマン・ヘッセ</a:t>
            </a:r>
            <a:endParaRPr kumimoji="1" lang="ja-JP" altLang="en-US"/>
          </a:p>
        </p:txBody>
      </p:sp>
      <p:sp>
        <p:nvSpPr>
          <p:cNvPr id="4" name="コンテンツ プレースホルダー 3">
            <a:extLst>
              <a:ext uri="{FF2B5EF4-FFF2-40B4-BE49-F238E27FC236}">
                <a16:creationId xmlns:a16="http://schemas.microsoft.com/office/drawing/2014/main" id="{301D1599-6D56-9543-867F-1C198FAA043B}"/>
              </a:ext>
            </a:extLst>
          </p:cNvPr>
          <p:cNvSpPr>
            <a:spLocks noGrp="1"/>
          </p:cNvSpPr>
          <p:nvPr>
            <p:ph sz="half" idx="2"/>
          </p:nvPr>
        </p:nvSpPr>
        <p:spPr/>
        <p:txBody>
          <a:bodyPr/>
          <a:lstStyle/>
          <a:p>
            <a:r>
              <a:rPr lang="en-US" altLang="ja-JP" sz="2400" dirty="0"/>
              <a:t>1877-1962</a:t>
            </a:r>
          </a:p>
          <a:p>
            <a:r>
              <a:rPr lang="ja-JP" altLang="en-US" sz="2400"/>
              <a:t>バーデン・ヴュルテンベルク州カルフ生まれ</a:t>
            </a:r>
            <a:endParaRPr lang="en-US" altLang="ja-JP" sz="2400" dirty="0"/>
          </a:p>
          <a:p>
            <a:r>
              <a:rPr lang="ja-JP" altLang="en-US" sz="2400"/>
              <a:t>ドイツの作家</a:t>
            </a:r>
            <a:endParaRPr lang="en-US" altLang="ja-JP" sz="2400" dirty="0"/>
          </a:p>
          <a:p>
            <a:r>
              <a:rPr lang="en-US" altLang="ja-JP" sz="2400" dirty="0"/>
              <a:t>1946</a:t>
            </a:r>
            <a:r>
              <a:rPr lang="ja-JP" altLang="en-US" sz="2400"/>
              <a:t>年にノーベル文学賞</a:t>
            </a:r>
            <a:endParaRPr lang="en-US" altLang="ja-JP" sz="2400" dirty="0"/>
          </a:p>
          <a:p>
            <a:r>
              <a:rPr lang="ja-JP" altLang="en-US" sz="2400"/>
              <a:t>家系はエストニア系</a:t>
            </a:r>
            <a:endParaRPr lang="en-US" altLang="ja-JP" sz="2400" dirty="0"/>
          </a:p>
          <a:p>
            <a:r>
              <a:rPr lang="ja-JP" altLang="en-US" sz="2400"/>
              <a:t>「車輪の下」「デミアン」</a:t>
            </a:r>
            <a:endParaRPr lang="en-US" altLang="ja-JP" sz="2400" dirty="0"/>
          </a:p>
          <a:p>
            <a:endParaRPr kumimoji="1" lang="ja-JP" altLang="en-US" sz="2400"/>
          </a:p>
        </p:txBody>
      </p:sp>
      <p:pic>
        <p:nvPicPr>
          <p:cNvPr id="5" name="コンテンツ プレースホルダー 4">
            <a:extLst>
              <a:ext uri="{FF2B5EF4-FFF2-40B4-BE49-F238E27FC236}">
                <a16:creationId xmlns:a16="http://schemas.microsoft.com/office/drawing/2014/main" id="{979E2087-6DB4-AD43-8BAD-D3594A9FA2E9}"/>
              </a:ext>
            </a:extLst>
          </p:cNvPr>
          <p:cNvPicPr>
            <a:picLocks noGrp="1" noChangeAspect="1"/>
          </p:cNvPicPr>
          <p:nvPr>
            <p:ph sz="half" idx="1"/>
          </p:nvPr>
        </p:nvPicPr>
        <p:blipFill>
          <a:blip r:embed="rId2"/>
          <a:stretch>
            <a:fillRect/>
          </a:stretch>
        </p:blipFill>
        <p:spPr>
          <a:xfrm>
            <a:off x="820660" y="1600201"/>
            <a:ext cx="2887244" cy="3945900"/>
          </a:xfrm>
          <a:prstGeom prst="rect">
            <a:avLst/>
          </a:prstGeom>
        </p:spPr>
      </p:pic>
    </p:spTree>
    <p:extLst>
      <p:ext uri="{BB962C8B-B14F-4D97-AF65-F5344CB8AC3E}">
        <p14:creationId xmlns:p14="http://schemas.microsoft.com/office/powerpoint/2010/main" val="3754645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ドイツの地方制度や現状など</a:t>
            </a:r>
          </a:p>
        </p:txBody>
      </p:sp>
      <p:sp>
        <p:nvSpPr>
          <p:cNvPr id="3" name="テキスト プレースホルダ 2"/>
          <p:cNvSpPr>
            <a:spLocks noGrp="1"/>
          </p:cNvSpPr>
          <p:nvPr>
            <p:ph type="body" idx="1"/>
          </p:nvPr>
        </p:nvSpPr>
        <p:spPr/>
        <p:txBody>
          <a:bodyPr/>
          <a:lstStyle/>
          <a:p>
            <a:r>
              <a:rPr lang="ja-JP" altLang="en-US"/>
              <a:t>ポイント</a:t>
            </a:r>
            <a:r>
              <a:rPr lang="en-US" altLang="ja-JP" dirty="0"/>
              <a:t>4</a:t>
            </a:r>
            <a:endParaRPr lang="ja-JP" altLang="en-US" dirty="0"/>
          </a:p>
        </p:txBody>
      </p:sp>
    </p:spTree>
    <p:extLst>
      <p:ext uri="{BB962C8B-B14F-4D97-AF65-F5344CB8AC3E}">
        <p14:creationId xmlns:p14="http://schemas.microsoft.com/office/powerpoint/2010/main" val="3055437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881AC7-A6F9-5447-BDF5-8D6D031D923A}"/>
              </a:ext>
            </a:extLst>
          </p:cNvPr>
          <p:cNvSpPr>
            <a:spLocks noGrp="1"/>
          </p:cNvSpPr>
          <p:nvPr>
            <p:ph type="title"/>
          </p:nvPr>
        </p:nvSpPr>
        <p:spPr/>
        <p:txBody>
          <a:bodyPr/>
          <a:lstStyle/>
          <a:p>
            <a:r>
              <a:rPr kumimoji="1" lang="ja-JP" altLang="en-US"/>
              <a:t>ドイツの地方制度</a:t>
            </a:r>
          </a:p>
        </p:txBody>
      </p:sp>
      <p:sp>
        <p:nvSpPr>
          <p:cNvPr id="3" name="コンテンツ プレースホルダー 2">
            <a:extLst>
              <a:ext uri="{FF2B5EF4-FFF2-40B4-BE49-F238E27FC236}">
                <a16:creationId xmlns:a16="http://schemas.microsoft.com/office/drawing/2014/main" id="{6A7C7A6B-5F9B-D143-B316-0CF1C9956D2B}"/>
              </a:ext>
            </a:extLst>
          </p:cNvPr>
          <p:cNvSpPr>
            <a:spLocks noGrp="1"/>
          </p:cNvSpPr>
          <p:nvPr>
            <p:ph idx="1"/>
          </p:nvPr>
        </p:nvSpPr>
        <p:spPr>
          <a:xfrm>
            <a:off x="323528" y="1143000"/>
            <a:ext cx="8640960" cy="4662264"/>
          </a:xfrm>
        </p:spPr>
        <p:txBody>
          <a:bodyPr/>
          <a:lstStyle/>
          <a:p>
            <a:r>
              <a:rPr kumimoji="1" lang="ja-JP" altLang="en-US"/>
              <a:t>連邦制：</a:t>
            </a:r>
            <a:r>
              <a:rPr lang="ja-JP" altLang="en-US" b="1"/>
              <a:t>連邦制</a:t>
            </a:r>
            <a:r>
              <a:rPr lang="ja-JP" altLang="en-US"/>
              <a:t>とは、</a:t>
            </a:r>
            <a:r>
              <a:rPr lang="en-US" altLang="ja-JP" dirty="0"/>
              <a:t>2</a:t>
            </a:r>
            <a:r>
              <a:rPr lang="ja-JP" altLang="en-US"/>
              <a:t>つ以上の州が</a:t>
            </a:r>
            <a:r>
              <a:rPr lang="en-US" altLang="ja-JP" dirty="0"/>
              <a:t>1</a:t>
            </a:r>
            <a:r>
              <a:rPr lang="ja-JP" altLang="en-US"/>
              <a:t>つの主権の元に集まり、形成される国家のことである。</a:t>
            </a:r>
            <a:endParaRPr lang="en-US" altLang="ja-JP" dirty="0"/>
          </a:p>
          <a:p>
            <a:pPr lvl="1"/>
            <a:r>
              <a:rPr lang="ja-JP" altLang="en-US"/>
              <a:t>中央政府と州政府の権限が明確に分けられ、国民国家を形成している。 </a:t>
            </a:r>
            <a:endParaRPr lang="en-US" altLang="ja-JP" dirty="0"/>
          </a:p>
          <a:p>
            <a:pPr lvl="1"/>
            <a:r>
              <a:rPr lang="ja-JP" altLang="en-US"/>
              <a:t>地方政府の権限が中央政府から委任された事項に限られる単一国家に対し、</a:t>
            </a:r>
            <a:r>
              <a:rPr lang="ja-JP" altLang="en-US" b="1"/>
              <a:t>連邦制</a:t>
            </a:r>
            <a:r>
              <a:rPr lang="ja-JP" altLang="en-US"/>
              <a:t>では、国家を構成する州の主権が尊重され、共通の利害に関わる外交政策などを中央政府が担当する。</a:t>
            </a:r>
            <a:endParaRPr lang="en-US" altLang="ja-JP" dirty="0"/>
          </a:p>
          <a:p>
            <a:pPr lvl="1"/>
            <a:r>
              <a:rPr lang="ja-JP" altLang="en-US"/>
              <a:t>このような連邦制は、</a:t>
            </a:r>
            <a:r>
              <a:rPr lang="en-US" altLang="ja-JP" dirty="0"/>
              <a:t>1806</a:t>
            </a:r>
            <a:r>
              <a:rPr lang="ja-JP" altLang="en-US"/>
              <a:t>年の神聖ローマ帝国消滅の後、ドイツ諸邦がさまざまな国家連合を経て、</a:t>
            </a:r>
            <a:r>
              <a:rPr lang="en-US" altLang="ja-JP" dirty="0"/>
              <a:t>1871</a:t>
            </a:r>
            <a:r>
              <a:rPr lang="ja-JP" altLang="en-US"/>
              <a:t>年にプロイセンを中心とする統一国家を成立する際にとられた。</a:t>
            </a:r>
            <a:endParaRPr lang="en-US" altLang="ja-JP" dirty="0"/>
          </a:p>
          <a:p>
            <a:pPr lvl="1"/>
            <a:r>
              <a:rPr lang="en-US" altLang="ja-JP" dirty="0"/>
              <a:t>1933</a:t>
            </a:r>
            <a:r>
              <a:rPr lang="ja-JP" altLang="en-US"/>
              <a:t>年にナチスが政権を掌握すると州は廃止されるが、第二次世界大戦後は、連合軍が中央集権国家を嫌ったこともあり、地方分権化と地方自治を戦後ドイツに要求したが、それはドイツにとっても願ったりであった。</a:t>
            </a:r>
          </a:p>
          <a:p>
            <a:endParaRPr kumimoji="1" lang="ja-JP" altLang="en-US"/>
          </a:p>
        </p:txBody>
      </p:sp>
    </p:spTree>
    <p:extLst>
      <p:ext uri="{BB962C8B-B14F-4D97-AF65-F5344CB8AC3E}">
        <p14:creationId xmlns:p14="http://schemas.microsoft.com/office/powerpoint/2010/main" val="700344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lang="ja-JP" altLang="en-US" dirty="0"/>
              <a:t>ドイツの地方制度</a:t>
            </a:r>
          </a:p>
        </p:txBody>
      </p:sp>
      <p:sp>
        <p:nvSpPr>
          <p:cNvPr id="7" name="コンテンツ プレースホルダ 6"/>
          <p:cNvSpPr>
            <a:spLocks noGrp="1"/>
          </p:cNvSpPr>
          <p:nvPr>
            <p:ph idx="1"/>
          </p:nvPr>
        </p:nvSpPr>
        <p:spPr>
          <a:xfrm>
            <a:off x="539552" y="1143000"/>
            <a:ext cx="8147248" cy="4518248"/>
          </a:xfrm>
        </p:spPr>
        <p:txBody>
          <a:bodyPr/>
          <a:lstStyle/>
          <a:p>
            <a:r>
              <a:rPr lang="ja-JP" altLang="en-US" dirty="0"/>
              <a:t>ドイツは協調的連邦主義</a:t>
            </a:r>
            <a:endParaRPr lang="en-US" altLang="ja-JP" dirty="0"/>
          </a:p>
          <a:p>
            <a:pPr lvl="1"/>
            <a:r>
              <a:rPr lang="ja-JP" altLang="en-US" dirty="0"/>
              <a:t>アメリカのような連邦と州が完全に独立して対立し合うのでなくて、連邦と州が協調</a:t>
            </a:r>
            <a:r>
              <a:rPr lang="ja-JP" altLang="en-US"/>
              <a:t>し合う制度</a:t>
            </a:r>
            <a:endParaRPr lang="en-US" altLang="ja-JP" dirty="0"/>
          </a:p>
          <a:p>
            <a:pPr lvl="1"/>
            <a:r>
              <a:rPr lang="ja-JP" altLang="en-US"/>
              <a:t>「国家的権能の行使および国家的任務は、この基本法が別段の定めをしない限り、州の権限に属する」（基本法</a:t>
            </a:r>
            <a:r>
              <a:rPr lang="en-US" altLang="ja-JP" dirty="0"/>
              <a:t>30</a:t>
            </a:r>
            <a:r>
              <a:rPr lang="ja-JP" altLang="en-US"/>
              <a:t>条）</a:t>
            </a:r>
            <a:endParaRPr lang="en-US" altLang="ja-JP" dirty="0"/>
          </a:p>
          <a:p>
            <a:pPr lvl="2"/>
            <a:r>
              <a:rPr lang="ja-JP" altLang="en-US"/>
              <a:t>つまり、州にまず無制限の所管権限を与え、連邦の権限は基本法に列挙した事項に限定している。</a:t>
            </a:r>
            <a:endParaRPr lang="en-US" altLang="ja-JP" dirty="0"/>
          </a:p>
        </p:txBody>
      </p:sp>
    </p:spTree>
    <p:extLst>
      <p:ext uri="{BB962C8B-B14F-4D97-AF65-F5344CB8AC3E}">
        <p14:creationId xmlns:p14="http://schemas.microsoft.com/office/powerpoint/2010/main" val="36349990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BE979C-6930-754C-AB6B-06BD7767E03A}"/>
              </a:ext>
            </a:extLst>
          </p:cNvPr>
          <p:cNvSpPr>
            <a:spLocks noGrp="1"/>
          </p:cNvSpPr>
          <p:nvPr>
            <p:ph type="title"/>
          </p:nvPr>
        </p:nvSpPr>
        <p:spPr/>
        <p:txBody>
          <a:bodyPr/>
          <a:lstStyle/>
          <a:p>
            <a:r>
              <a:rPr kumimoji="1" lang="ja-JP" altLang="en-US"/>
              <a:t>立法権</a:t>
            </a:r>
          </a:p>
        </p:txBody>
      </p:sp>
      <p:sp>
        <p:nvSpPr>
          <p:cNvPr id="3" name="コンテンツ プレースホルダー 2">
            <a:extLst>
              <a:ext uri="{FF2B5EF4-FFF2-40B4-BE49-F238E27FC236}">
                <a16:creationId xmlns:a16="http://schemas.microsoft.com/office/drawing/2014/main" id="{18862D8C-95B8-7D46-92C1-23F6FBC63F56}"/>
              </a:ext>
            </a:extLst>
          </p:cNvPr>
          <p:cNvSpPr>
            <a:spLocks noGrp="1"/>
          </p:cNvSpPr>
          <p:nvPr>
            <p:ph idx="1"/>
          </p:nvPr>
        </p:nvSpPr>
        <p:spPr>
          <a:xfrm>
            <a:off x="323528" y="1143000"/>
            <a:ext cx="8640960" cy="4734272"/>
          </a:xfrm>
        </p:spPr>
        <p:txBody>
          <a:bodyPr/>
          <a:lstStyle/>
          <a:p>
            <a:r>
              <a:rPr kumimoji="1" lang="ja-JP" altLang="en-US"/>
              <a:t>立法権においては、連邦に専属的立法権のほかにかなり広範囲にわたる競合的立法等を認めている。</a:t>
            </a:r>
            <a:endParaRPr kumimoji="1" lang="en-US" altLang="ja-JP" dirty="0"/>
          </a:p>
          <a:p>
            <a:pPr lvl="1"/>
            <a:r>
              <a:rPr lang="ja-JP" altLang="en-US"/>
              <a:t>専属的立法権：外交、国防、関税、専売、連邦と州の間の租税配分など</a:t>
            </a:r>
            <a:endParaRPr lang="en-US" altLang="ja-JP" dirty="0"/>
          </a:p>
          <a:p>
            <a:pPr lvl="1"/>
            <a:r>
              <a:rPr kumimoji="1" lang="ja-JP" altLang="en-US"/>
              <a:t>競合的立法</a:t>
            </a:r>
            <a:endParaRPr kumimoji="1" lang="en-US" altLang="ja-JP" dirty="0"/>
          </a:p>
          <a:p>
            <a:pPr marL="1257300" lvl="2" indent="-342900">
              <a:buFont typeface="+mj-lt"/>
              <a:buAutoNum type="arabicPeriod"/>
            </a:pPr>
            <a:r>
              <a:rPr lang="ja-JP" altLang="en-US"/>
              <a:t>当該事項に関し個々の州の立法によっては規則の遂行が困難な場合</a:t>
            </a:r>
            <a:endParaRPr lang="en-US" altLang="ja-JP" dirty="0"/>
          </a:p>
          <a:p>
            <a:pPr marL="1257300" lvl="2" indent="-342900">
              <a:buFont typeface="+mj-lt"/>
              <a:buAutoNum type="arabicPeriod"/>
            </a:pPr>
            <a:r>
              <a:rPr kumimoji="1" lang="ja-JP" altLang="en-US"/>
              <a:t>州の法律によって規則等を行うと他州または全体に不利益をもたらす場合</a:t>
            </a:r>
            <a:endParaRPr kumimoji="1" lang="en-US" altLang="ja-JP" dirty="0"/>
          </a:p>
          <a:p>
            <a:pPr marL="1257300" lvl="2" indent="-342900">
              <a:buFont typeface="+mj-lt"/>
              <a:buAutoNum type="arabicPeriod"/>
            </a:pPr>
            <a:r>
              <a:rPr kumimoji="1" lang="ja-JP" altLang="en-US"/>
              <a:t>一つの州の領域を越えて生活関係の統一性を維持する場合</a:t>
            </a:r>
            <a:endParaRPr lang="en-US" altLang="ja-JP" dirty="0"/>
          </a:p>
          <a:p>
            <a:pPr lvl="2"/>
            <a:r>
              <a:rPr kumimoji="1" lang="ja-JP" altLang="en-US" u="sng"/>
              <a:t>ひとたび連邦法が制定されると、それに抵触する州法は無効になる</a:t>
            </a:r>
            <a:endParaRPr kumimoji="1" lang="en-US" altLang="ja-JP" u="sng" dirty="0"/>
          </a:p>
          <a:p>
            <a:pPr lvl="1"/>
            <a:r>
              <a:rPr lang="ja-JP" altLang="en-US"/>
              <a:t>大綱的立法：州および市町村の公務員の法律関係が対象</a:t>
            </a:r>
            <a:endParaRPr lang="en-US" altLang="ja-JP" dirty="0"/>
          </a:p>
          <a:p>
            <a:pPr lvl="1"/>
            <a:r>
              <a:rPr kumimoji="1" lang="ja-JP" altLang="en-US"/>
              <a:t>原則的立法：連邦および州の法律の大綱的定めをする法律で、州のみならず連邦も連邦の領域で細目立法を行うというもの（財政運営や財政計画で連邦と州とが共通原則を定めるようなもの）</a:t>
            </a:r>
            <a:endParaRPr kumimoji="1" lang="en-US" altLang="ja-JP" dirty="0"/>
          </a:p>
        </p:txBody>
      </p:sp>
    </p:spTree>
    <p:extLst>
      <p:ext uri="{BB962C8B-B14F-4D97-AF65-F5344CB8AC3E}">
        <p14:creationId xmlns:p14="http://schemas.microsoft.com/office/powerpoint/2010/main" val="6544179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899785-5C19-8A49-A8B3-0E638392B56F}"/>
              </a:ext>
            </a:extLst>
          </p:cNvPr>
          <p:cNvSpPr>
            <a:spLocks noGrp="1"/>
          </p:cNvSpPr>
          <p:nvPr>
            <p:ph type="title"/>
          </p:nvPr>
        </p:nvSpPr>
        <p:spPr/>
        <p:txBody>
          <a:bodyPr/>
          <a:lstStyle/>
          <a:p>
            <a:r>
              <a:rPr kumimoji="1" lang="ja-JP" altLang="en-US"/>
              <a:t>行政権</a:t>
            </a:r>
          </a:p>
        </p:txBody>
      </p:sp>
      <p:sp>
        <p:nvSpPr>
          <p:cNvPr id="3" name="コンテンツ プレースホルダー 2">
            <a:extLst>
              <a:ext uri="{FF2B5EF4-FFF2-40B4-BE49-F238E27FC236}">
                <a16:creationId xmlns:a16="http://schemas.microsoft.com/office/drawing/2014/main" id="{F0E9649C-8630-904E-8B99-21BD13521888}"/>
              </a:ext>
            </a:extLst>
          </p:cNvPr>
          <p:cNvSpPr>
            <a:spLocks noGrp="1"/>
          </p:cNvSpPr>
          <p:nvPr>
            <p:ph idx="1"/>
          </p:nvPr>
        </p:nvSpPr>
        <p:spPr/>
        <p:txBody>
          <a:bodyPr/>
          <a:lstStyle/>
          <a:p>
            <a:r>
              <a:rPr kumimoji="1" lang="ja-JP" altLang="en-US"/>
              <a:t>行政権に関しては、連邦の権限は基本法で列挙される連邦固有行政と州への委任行政にとどまっている。</a:t>
            </a:r>
            <a:endParaRPr kumimoji="1" lang="en-US" altLang="ja-JP" dirty="0"/>
          </a:p>
          <a:p>
            <a:r>
              <a:rPr lang="ja-JP" altLang="en-US"/>
              <a:t>ただし、州の行政事務であるが全体のために重要性を有し、かつ、これに対する連邦の協力が生活関係の改善のため必要な場合、連邦は当該事務の遂行に協力するものとされている。</a:t>
            </a:r>
            <a:endParaRPr lang="en-US" altLang="ja-JP" dirty="0"/>
          </a:p>
          <a:p>
            <a:pPr lvl="1"/>
            <a:r>
              <a:rPr lang="ja-JP" altLang="en-US"/>
              <a:t>高等教育機関の新増設</a:t>
            </a:r>
            <a:endParaRPr lang="en-US" altLang="ja-JP" dirty="0"/>
          </a:p>
          <a:p>
            <a:pPr lvl="1"/>
            <a:r>
              <a:rPr kumimoji="1" lang="ja-JP" altLang="en-US"/>
              <a:t>地域経済構造の改善</a:t>
            </a:r>
            <a:endParaRPr kumimoji="1" lang="en-US" altLang="ja-JP" dirty="0"/>
          </a:p>
          <a:p>
            <a:pPr lvl="1"/>
            <a:r>
              <a:rPr lang="ja-JP" altLang="en-US"/>
              <a:t>農業構造の改善および海岸保全の改善　　など</a:t>
            </a:r>
            <a:endParaRPr lang="en-US" altLang="ja-JP" dirty="0"/>
          </a:p>
          <a:p>
            <a:r>
              <a:rPr kumimoji="1" lang="ja-JP" altLang="en-US"/>
              <a:t>このような状況を「協調的連邦主義」と呼んでいる。</a:t>
            </a:r>
          </a:p>
        </p:txBody>
      </p:sp>
    </p:spTree>
    <p:extLst>
      <p:ext uri="{BB962C8B-B14F-4D97-AF65-F5344CB8AC3E}">
        <p14:creationId xmlns:p14="http://schemas.microsoft.com/office/powerpoint/2010/main" val="2874372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A587E2-CC77-B34F-96D6-721E7D470EDA}"/>
              </a:ext>
            </a:extLst>
          </p:cNvPr>
          <p:cNvSpPr>
            <a:spLocks noGrp="1"/>
          </p:cNvSpPr>
          <p:nvPr>
            <p:ph type="title"/>
          </p:nvPr>
        </p:nvSpPr>
        <p:spPr/>
        <p:txBody>
          <a:bodyPr/>
          <a:lstStyle/>
          <a:p>
            <a:r>
              <a:rPr kumimoji="1" lang="ja-JP" altLang="en-US"/>
              <a:t>税金について</a:t>
            </a:r>
          </a:p>
        </p:txBody>
      </p:sp>
      <p:sp>
        <p:nvSpPr>
          <p:cNvPr id="3" name="コンテンツ プレースホルダー 2">
            <a:extLst>
              <a:ext uri="{FF2B5EF4-FFF2-40B4-BE49-F238E27FC236}">
                <a16:creationId xmlns:a16="http://schemas.microsoft.com/office/drawing/2014/main" id="{CCD38D83-CAF5-424F-B316-BC5A04DE78FB}"/>
              </a:ext>
            </a:extLst>
          </p:cNvPr>
          <p:cNvSpPr>
            <a:spLocks noGrp="1"/>
          </p:cNvSpPr>
          <p:nvPr>
            <p:ph idx="1"/>
          </p:nvPr>
        </p:nvSpPr>
        <p:spPr/>
        <p:txBody>
          <a:bodyPr/>
          <a:lstStyle/>
          <a:p>
            <a:r>
              <a:rPr lang="ja-JP" altLang="en-US"/>
              <a:t>税金は共同税</a:t>
            </a:r>
            <a:endParaRPr lang="en-US" altLang="ja-JP" dirty="0"/>
          </a:p>
          <a:p>
            <a:pPr lvl="1"/>
            <a:r>
              <a:rPr lang="ja-JP" altLang="en-US"/>
              <a:t>法人税、所得税、付加価値税である売上税はすべて州と連邦との共同の税金</a:t>
            </a:r>
            <a:endParaRPr lang="en-US" altLang="ja-JP" dirty="0"/>
          </a:p>
          <a:p>
            <a:pPr lvl="1"/>
            <a:r>
              <a:rPr lang="ja-JP" altLang="en-US"/>
              <a:t>課税権のうち、立法権を連邦が、徴収権を州がもち、配分権を連邦と州とで調整して決めている。</a:t>
            </a:r>
            <a:endParaRPr lang="en-US" altLang="ja-JP" dirty="0"/>
          </a:p>
          <a:p>
            <a:pPr lvl="2"/>
            <a:r>
              <a:rPr lang="ja-JP" altLang="en-US"/>
              <a:t>しかし豊かな州が不利となり、訴訟が起こり、違憲となった。</a:t>
            </a:r>
            <a:endParaRPr lang="en-US" altLang="ja-JP" dirty="0"/>
          </a:p>
          <a:p>
            <a:pPr lvl="2"/>
            <a:r>
              <a:rPr lang="ja-JP" altLang="en-US"/>
              <a:t>自立的な課税権を地方に持たせようという動きがみられている </a:t>
            </a:r>
            <a:endParaRPr lang="ja-JP" altLang="en-US" dirty="0"/>
          </a:p>
        </p:txBody>
      </p:sp>
    </p:spTree>
    <p:extLst>
      <p:ext uri="{BB962C8B-B14F-4D97-AF65-F5344CB8AC3E}">
        <p14:creationId xmlns:p14="http://schemas.microsoft.com/office/powerpoint/2010/main" val="33813798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C776F2-5C57-0442-8805-1D5659CFE894}"/>
              </a:ext>
            </a:extLst>
          </p:cNvPr>
          <p:cNvSpPr>
            <a:spLocks noGrp="1"/>
          </p:cNvSpPr>
          <p:nvPr>
            <p:ph type="title"/>
          </p:nvPr>
        </p:nvSpPr>
        <p:spPr/>
        <p:txBody>
          <a:bodyPr/>
          <a:lstStyle/>
          <a:p>
            <a:r>
              <a:rPr lang="ja-JP" altLang="en-US"/>
              <a:t>地方自治体のあり方</a:t>
            </a:r>
            <a:endParaRPr kumimoji="1" lang="ja-JP" altLang="en-US"/>
          </a:p>
        </p:txBody>
      </p:sp>
      <p:sp>
        <p:nvSpPr>
          <p:cNvPr id="3" name="コンテンツ プレースホルダー 2">
            <a:extLst>
              <a:ext uri="{FF2B5EF4-FFF2-40B4-BE49-F238E27FC236}">
                <a16:creationId xmlns:a16="http://schemas.microsoft.com/office/drawing/2014/main" id="{AE3D0920-3DD8-2D44-B431-4F6306CFAF1E}"/>
              </a:ext>
            </a:extLst>
          </p:cNvPr>
          <p:cNvSpPr>
            <a:spLocks noGrp="1"/>
          </p:cNvSpPr>
          <p:nvPr>
            <p:ph idx="1"/>
          </p:nvPr>
        </p:nvSpPr>
        <p:spPr/>
        <p:txBody>
          <a:bodyPr/>
          <a:lstStyle/>
          <a:p>
            <a:r>
              <a:rPr kumimoji="1" lang="ja-JP" altLang="en-US"/>
              <a:t>原則：仕事はできるだけ市民に近いところで行われるべきである</a:t>
            </a:r>
            <a:endParaRPr kumimoji="1" lang="en-US" altLang="ja-JP" dirty="0"/>
          </a:p>
          <a:p>
            <a:r>
              <a:rPr lang="ja-JP" altLang="en-US"/>
              <a:t>市町村の仕事は基本法第</a:t>
            </a:r>
            <a:r>
              <a:rPr lang="en-US" altLang="ja-JP" dirty="0"/>
              <a:t>28</a:t>
            </a:r>
            <a:r>
              <a:rPr lang="ja-JP" altLang="en-US"/>
              <a:t>条にもとづき、地域の共同体のすべての事務を固有の責任でもって調整、規則化することができる権利が保障されている。</a:t>
            </a:r>
            <a:endParaRPr lang="en-US" altLang="ja-JP" dirty="0"/>
          </a:p>
          <a:p>
            <a:pPr lvl="1"/>
            <a:r>
              <a:rPr lang="ja-JP" altLang="en-US"/>
              <a:t>学校（大学を除く）の施設の設置管理</a:t>
            </a:r>
            <a:endParaRPr lang="en-US" altLang="ja-JP" dirty="0"/>
          </a:p>
          <a:p>
            <a:pPr lvl="1"/>
            <a:r>
              <a:rPr kumimoji="1" lang="ja-JP" altLang="en-US"/>
              <a:t>音楽・演劇・図書館・博物館その他の文化事業</a:t>
            </a:r>
            <a:endParaRPr kumimoji="1" lang="en-US" altLang="ja-JP" dirty="0"/>
          </a:p>
          <a:p>
            <a:pPr lvl="1"/>
            <a:r>
              <a:rPr lang="ja-JP" altLang="en-US"/>
              <a:t>地下鉄・路面電車・バスなど地域交通関係</a:t>
            </a:r>
            <a:endParaRPr lang="en-US" altLang="ja-JP" dirty="0"/>
          </a:p>
          <a:p>
            <a:pPr lvl="1"/>
            <a:r>
              <a:rPr kumimoji="1" lang="ja-JP" altLang="en-US"/>
              <a:t>その他の地域公共施設の建設・管理</a:t>
            </a:r>
            <a:endParaRPr kumimoji="1" lang="en-US" altLang="ja-JP" dirty="0"/>
          </a:p>
          <a:p>
            <a:pPr lvl="1"/>
            <a:r>
              <a:rPr kumimoji="1" lang="ja-JP" altLang="en-US"/>
              <a:t>地域暖房や電力供給、上下水道等の整備</a:t>
            </a:r>
            <a:endParaRPr kumimoji="1" lang="en-US" altLang="ja-JP" dirty="0"/>
          </a:p>
          <a:p>
            <a:pPr marL="457200" lvl="1" indent="0">
              <a:buNone/>
            </a:pPr>
            <a:r>
              <a:rPr lang="ja-JP" altLang="en-US"/>
              <a:t>などにおいて重要な役割を担っている。</a:t>
            </a:r>
            <a:endParaRPr kumimoji="1" lang="ja-JP" altLang="en-US"/>
          </a:p>
        </p:txBody>
      </p:sp>
    </p:spTree>
    <p:extLst>
      <p:ext uri="{BB962C8B-B14F-4D97-AF65-F5344CB8AC3E}">
        <p14:creationId xmlns:p14="http://schemas.microsoft.com/office/powerpoint/2010/main" val="1725967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4C159B-8AF4-434F-B03B-B4055E89D645}"/>
              </a:ext>
            </a:extLst>
          </p:cNvPr>
          <p:cNvSpPr>
            <a:spLocks noGrp="1"/>
          </p:cNvSpPr>
          <p:nvPr>
            <p:ph type="title"/>
          </p:nvPr>
        </p:nvSpPr>
        <p:spPr/>
        <p:txBody>
          <a:bodyPr/>
          <a:lstStyle/>
          <a:p>
            <a:r>
              <a:rPr kumimoji="1" lang="ja-JP" altLang="en-US"/>
              <a:t>地方自治制度</a:t>
            </a:r>
          </a:p>
        </p:txBody>
      </p:sp>
      <p:sp>
        <p:nvSpPr>
          <p:cNvPr id="3" name="コンテンツ プレースホルダー 2">
            <a:extLst>
              <a:ext uri="{FF2B5EF4-FFF2-40B4-BE49-F238E27FC236}">
                <a16:creationId xmlns:a16="http://schemas.microsoft.com/office/drawing/2014/main" id="{F5FCF8C1-6A7A-6847-8597-A18D8930A982}"/>
              </a:ext>
            </a:extLst>
          </p:cNvPr>
          <p:cNvSpPr>
            <a:spLocks noGrp="1"/>
          </p:cNvSpPr>
          <p:nvPr>
            <p:ph idx="1"/>
          </p:nvPr>
        </p:nvSpPr>
        <p:spPr/>
        <p:txBody>
          <a:bodyPr/>
          <a:lstStyle/>
          <a:p>
            <a:r>
              <a:rPr kumimoji="1" lang="ja-JP" altLang="en-US"/>
              <a:t>ドイツの地方自治制度は、それを定めるのは各州の権限に属している。しかしながら基本法第</a:t>
            </a:r>
            <a:r>
              <a:rPr kumimoji="1" lang="en-US" altLang="ja-JP" dirty="0"/>
              <a:t>28</a:t>
            </a:r>
            <a:r>
              <a:rPr kumimoji="1" lang="ja-JP" altLang="en-US"/>
              <a:t>条は、市町村および郡について住民自治を保証していて、普通・直接の選挙にもとづく議会の設置を義務付けている。</a:t>
            </a:r>
            <a:endParaRPr kumimoji="1" lang="en-US" altLang="ja-JP" dirty="0"/>
          </a:p>
          <a:p>
            <a:r>
              <a:rPr kumimoji="1" lang="ja-JP" altLang="en-US"/>
              <a:t>基本的には、基礎的地方自治体である市町村、広域的地方自治体である郡からなる二層制となっている。</a:t>
            </a:r>
            <a:endParaRPr kumimoji="1" lang="en-US" altLang="ja-JP" dirty="0"/>
          </a:p>
          <a:p>
            <a:r>
              <a:rPr kumimoji="1" lang="ja-JP" altLang="en-US"/>
              <a:t>ただし、市町村の中で大規模な都市（州により異なるが</a:t>
            </a:r>
            <a:r>
              <a:rPr kumimoji="1" lang="en-US" altLang="ja-JP" dirty="0"/>
              <a:t>10</a:t>
            </a:r>
            <a:r>
              <a:rPr lang="ja-JP" altLang="en-US"/>
              <a:t>万人以上）は、郡の事務を併せて実施する特別市として位置づけられ、その場合は一層制の地方自治制度となっている。</a:t>
            </a:r>
            <a:endParaRPr kumimoji="1" lang="ja-JP" altLang="en-US"/>
          </a:p>
        </p:txBody>
      </p:sp>
    </p:spTree>
    <p:extLst>
      <p:ext uri="{BB962C8B-B14F-4D97-AF65-F5344CB8AC3E}">
        <p14:creationId xmlns:p14="http://schemas.microsoft.com/office/powerpoint/2010/main" val="2871304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r>
              <a:rPr kumimoji="0" lang="ja-JP" altLang="en-US" dirty="0"/>
              <a:t>ドイツと日本（自治体）</a:t>
            </a:r>
            <a:endParaRPr kumimoji="0" lang="en-US" altLang="ja-JP" dirty="0"/>
          </a:p>
        </p:txBody>
      </p:sp>
      <p:pic>
        <p:nvPicPr>
          <p:cNvPr id="70659" name="Picture 5"/>
          <p:cNvPicPr>
            <a:picLocks noGrp="1" noChangeAspect="1" noChangeArrowheads="1"/>
          </p:cNvPicPr>
          <p:nvPr>
            <p:ph idx="1"/>
          </p:nvPr>
        </p:nvPicPr>
        <p:blipFill>
          <a:blip r:embed="rId3"/>
          <a:srcRect/>
          <a:stretch>
            <a:fillRect/>
          </a:stretch>
        </p:blipFill>
        <p:spPr>
          <a:xfrm>
            <a:off x="1238250" y="1752600"/>
            <a:ext cx="6667500" cy="4114800"/>
          </a:xfrm>
          <a:noFill/>
        </p:spPr>
      </p:pic>
      <p:sp>
        <p:nvSpPr>
          <p:cNvPr id="70660" name="Text Box 6"/>
          <p:cNvSpPr txBox="1">
            <a:spLocks noChangeArrowheads="1"/>
          </p:cNvSpPr>
          <p:nvPr/>
        </p:nvSpPr>
        <p:spPr bwMode="auto">
          <a:xfrm>
            <a:off x="533400" y="1127125"/>
            <a:ext cx="7086600" cy="396875"/>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sz="2000" dirty="0">
                <a:latin typeface="Bank Gothic" charset="0"/>
              </a:rPr>
              <a:t>人口規模別の自治体数の割合</a:t>
            </a:r>
            <a:endParaRPr lang="en-US" altLang="ja-JP" sz="2000" dirty="0">
              <a:latin typeface="Bank Gothic" charset="0"/>
            </a:endParaRPr>
          </a:p>
        </p:txBody>
      </p:sp>
      <p:sp>
        <p:nvSpPr>
          <p:cNvPr id="70661" name="Text Box 7"/>
          <p:cNvSpPr txBox="1">
            <a:spLocks noChangeArrowheads="1"/>
          </p:cNvSpPr>
          <p:nvPr/>
        </p:nvSpPr>
        <p:spPr bwMode="auto">
          <a:xfrm>
            <a:off x="228600" y="6294437"/>
            <a:ext cx="7886700" cy="396875"/>
          </a:xfrm>
          <a:prstGeom prst="rect">
            <a:avLst/>
          </a:prstGeom>
          <a:noFill/>
          <a:ln w="9525">
            <a:noFill/>
            <a:miter lim="800000"/>
            <a:headEnd/>
            <a:tailEnd/>
          </a:ln>
        </p:spPr>
        <p:txBody>
          <a:bodyPr>
            <a:prstTxWarp prst="textNoShape">
              <a:avLst/>
            </a:prstTxWarp>
            <a:spAutoFit/>
          </a:bodyPr>
          <a:lstStyle/>
          <a:p>
            <a:pPr>
              <a:spcBef>
                <a:spcPct val="50000"/>
              </a:spcBef>
            </a:pPr>
            <a:r>
              <a:rPr lang="ja-JP" altLang="en-US" sz="2000" dirty="0">
                <a:latin typeface="Bank Gothic" charset="0"/>
                <a:ea typeface="A-OTF じゅん Pro 101" pitchFamily="-112" charset="-128"/>
                <a:cs typeface="A-OTF じゅん Pro 101" pitchFamily="-112" charset="-128"/>
              </a:rPr>
              <a:t>日本の自治体の方がはるかに人口規模が大きい</a:t>
            </a:r>
            <a:endParaRPr lang="en-US" altLang="ja-JP" sz="2000" dirty="0">
              <a:latin typeface="Bank Gothic" charset="0"/>
              <a:ea typeface="A-OTF じゅん Pro 101" pitchFamily="-112" charset="-128"/>
              <a:cs typeface="A-OTF じゅん Pro 101" pitchFamily="-112" charset="-128"/>
            </a:endParaRPr>
          </a:p>
        </p:txBody>
      </p:sp>
    </p:spTree>
    <p:extLst>
      <p:ext uri="{BB962C8B-B14F-4D97-AF65-F5344CB8AC3E}">
        <p14:creationId xmlns:p14="http://schemas.microsoft.com/office/powerpoint/2010/main" val="264063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B27C80-C059-4A48-B730-E362E4EDEFE2}"/>
              </a:ext>
            </a:extLst>
          </p:cNvPr>
          <p:cNvSpPr>
            <a:spLocks noGrp="1"/>
          </p:cNvSpPr>
          <p:nvPr>
            <p:ph type="title"/>
          </p:nvPr>
        </p:nvSpPr>
        <p:spPr/>
        <p:txBody>
          <a:bodyPr/>
          <a:lstStyle/>
          <a:p>
            <a:r>
              <a:rPr lang="ja-JP" altLang="en-US"/>
              <a:t>１３の州と３の都市州</a:t>
            </a:r>
            <a:endParaRPr kumimoji="1" lang="ja-JP" altLang="en-US"/>
          </a:p>
        </p:txBody>
      </p:sp>
      <p:pic>
        <p:nvPicPr>
          <p:cNvPr id="3" name="図 2">
            <a:extLst>
              <a:ext uri="{FF2B5EF4-FFF2-40B4-BE49-F238E27FC236}">
                <a16:creationId xmlns:a16="http://schemas.microsoft.com/office/drawing/2014/main" id="{6F8799BE-0AA4-7445-9A63-6D444248DB21}"/>
              </a:ext>
            </a:extLst>
          </p:cNvPr>
          <p:cNvPicPr>
            <a:picLocks noChangeAspect="1"/>
          </p:cNvPicPr>
          <p:nvPr/>
        </p:nvPicPr>
        <p:blipFill>
          <a:blip r:embed="rId2"/>
          <a:stretch>
            <a:fillRect/>
          </a:stretch>
        </p:blipFill>
        <p:spPr>
          <a:xfrm>
            <a:off x="4765286" y="1172245"/>
            <a:ext cx="3921514" cy="4414118"/>
          </a:xfrm>
          <a:prstGeom prst="rect">
            <a:avLst/>
          </a:prstGeom>
        </p:spPr>
      </p:pic>
      <p:pic>
        <p:nvPicPr>
          <p:cNvPr id="4" name="図 3">
            <a:extLst>
              <a:ext uri="{FF2B5EF4-FFF2-40B4-BE49-F238E27FC236}">
                <a16:creationId xmlns:a16="http://schemas.microsoft.com/office/drawing/2014/main" id="{38FF4E51-5E54-4342-9BEB-DBAC2746C55F}"/>
              </a:ext>
            </a:extLst>
          </p:cNvPr>
          <p:cNvPicPr>
            <a:picLocks noChangeAspect="1"/>
          </p:cNvPicPr>
          <p:nvPr/>
        </p:nvPicPr>
        <p:blipFill>
          <a:blip r:embed="rId3"/>
          <a:stretch>
            <a:fillRect/>
          </a:stretch>
        </p:blipFill>
        <p:spPr>
          <a:xfrm>
            <a:off x="1115616" y="980728"/>
            <a:ext cx="3262360" cy="4797152"/>
          </a:xfrm>
          <a:prstGeom prst="rect">
            <a:avLst/>
          </a:prstGeom>
        </p:spPr>
      </p:pic>
    </p:spTree>
    <p:extLst>
      <p:ext uri="{BB962C8B-B14F-4D97-AF65-F5344CB8AC3E}">
        <p14:creationId xmlns:p14="http://schemas.microsoft.com/office/powerpoint/2010/main" val="13508013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ドイツと日本の差異</a:t>
            </a:r>
          </a:p>
        </p:txBody>
      </p:sp>
      <p:sp>
        <p:nvSpPr>
          <p:cNvPr id="6" name="テキスト プレースホルダ 5"/>
          <p:cNvSpPr>
            <a:spLocks noGrp="1"/>
          </p:cNvSpPr>
          <p:nvPr>
            <p:ph type="body" idx="1"/>
          </p:nvPr>
        </p:nvSpPr>
        <p:spPr/>
        <p:txBody>
          <a:bodyPr/>
          <a:lstStyle/>
          <a:p>
            <a:r>
              <a:rPr lang="ja-JP" altLang="en-US" dirty="0"/>
              <a:t>ポイント５</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555750" y="1115568"/>
            <a:ext cx="1238250" cy="7788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タイトル 3"/>
          <p:cNvSpPr>
            <a:spLocks noGrp="1"/>
          </p:cNvSpPr>
          <p:nvPr>
            <p:ph type="title"/>
          </p:nvPr>
        </p:nvSpPr>
        <p:spPr/>
        <p:txBody>
          <a:bodyPr/>
          <a:lstStyle/>
          <a:p>
            <a:r>
              <a:rPr kumimoji="1" lang="en-US" altLang="ja-JP" dirty="0"/>
              <a:t>■</a:t>
            </a:r>
            <a:r>
              <a:rPr kumimoji="1" lang="ja-JP" altLang="en-US" dirty="0"/>
              <a:t>国土</a:t>
            </a:r>
          </a:p>
        </p:txBody>
      </p:sp>
      <p:sp>
        <p:nvSpPr>
          <p:cNvPr id="6" name="コンテンツ プレースホルダー 5"/>
          <p:cNvSpPr>
            <a:spLocks noGrp="1"/>
          </p:cNvSpPr>
          <p:nvPr>
            <p:ph sz="half" idx="2"/>
          </p:nvPr>
        </p:nvSpPr>
        <p:spPr/>
        <p:txBody>
          <a:bodyPr/>
          <a:lstStyle/>
          <a:p>
            <a:r>
              <a:rPr kumimoji="1" lang="ja-JP" altLang="en-US" dirty="0"/>
              <a:t>森林は７割</a:t>
            </a:r>
            <a:endParaRPr kumimoji="1" lang="en-US" altLang="ja-JP" dirty="0"/>
          </a:p>
          <a:p>
            <a:r>
              <a:rPr lang="ja-JP" altLang="en-US" dirty="0"/>
              <a:t>人口密度３３７人／</a:t>
            </a:r>
            <a:r>
              <a:rPr lang="en-US" altLang="ja-JP" dirty="0"/>
              <a:t>km2</a:t>
            </a:r>
          </a:p>
          <a:p>
            <a:r>
              <a:rPr kumimoji="1" lang="ja-JP" altLang="en-US" dirty="0"/>
              <a:t>島国</a:t>
            </a:r>
            <a:endParaRPr kumimoji="1" lang="en-US" altLang="ja-JP" dirty="0"/>
          </a:p>
          <a:p>
            <a:r>
              <a:rPr kumimoji="1" lang="ja-JP" altLang="en-US" dirty="0"/>
              <a:t>湿潤・多雨気候（モンスーン）</a:t>
            </a:r>
            <a:endParaRPr kumimoji="1" lang="en-US" altLang="ja-JP" dirty="0"/>
          </a:p>
          <a:p>
            <a:r>
              <a:rPr kumimoji="1" lang="ja-JP" altLang="en-US" dirty="0"/>
              <a:t>洪水や地震など激しい天災</a:t>
            </a:r>
            <a:endParaRPr kumimoji="1" lang="en-US" altLang="ja-JP" dirty="0"/>
          </a:p>
          <a:p>
            <a:endParaRPr lang="en-US" altLang="ja-JP" dirty="0"/>
          </a:p>
        </p:txBody>
      </p:sp>
      <p:sp>
        <p:nvSpPr>
          <p:cNvPr id="8" name="コンテンツ プレースホルダー 7"/>
          <p:cNvSpPr>
            <a:spLocks noGrp="1"/>
          </p:cNvSpPr>
          <p:nvPr>
            <p:ph sz="quarter" idx="4"/>
          </p:nvPr>
        </p:nvSpPr>
        <p:spPr/>
        <p:txBody>
          <a:bodyPr/>
          <a:lstStyle/>
          <a:p>
            <a:r>
              <a:rPr kumimoji="1" lang="ja-JP" altLang="en-US" dirty="0"/>
              <a:t>森林は３割</a:t>
            </a:r>
            <a:endParaRPr kumimoji="1" lang="en-US" altLang="ja-JP" dirty="0"/>
          </a:p>
          <a:p>
            <a:r>
              <a:rPr lang="ja-JP" altLang="en-US" dirty="0"/>
              <a:t>人口密度２３０人／</a:t>
            </a:r>
            <a:r>
              <a:rPr lang="en-US" altLang="ja-JP" dirty="0"/>
              <a:t>km2</a:t>
            </a:r>
          </a:p>
          <a:p>
            <a:r>
              <a:rPr lang="ja-JP" altLang="en-US" dirty="0"/>
              <a:t>ヨーロッパ大陸の一国</a:t>
            </a:r>
            <a:endParaRPr lang="en-US" altLang="ja-JP" dirty="0"/>
          </a:p>
          <a:p>
            <a:r>
              <a:rPr lang="ja-JP" altLang="en-US" dirty="0"/>
              <a:t>牧場</a:t>
            </a:r>
            <a:endParaRPr lang="en-US" altLang="ja-JP" dirty="0"/>
          </a:p>
          <a:p>
            <a:r>
              <a:rPr lang="ja-JP" altLang="en-US" dirty="0"/>
              <a:t>台風のような激しい気象変化はないし、地震も少ない</a:t>
            </a:r>
          </a:p>
        </p:txBody>
      </p:sp>
      <p:pic>
        <p:nvPicPr>
          <p:cNvPr id="9" name="図 8" descr="800px-Flag_of_German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4681" y="1282061"/>
            <a:ext cx="889000" cy="533400"/>
          </a:xfrm>
          <a:prstGeom prst="rect">
            <a:avLst/>
          </a:prstGeom>
        </p:spPr>
      </p:pic>
      <p:pic>
        <p:nvPicPr>
          <p:cNvPr id="10" name="図 9" descr="800px-Flag_of_Jap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3917" y="1230216"/>
            <a:ext cx="878416" cy="585245"/>
          </a:xfrm>
          <a:prstGeom prst="rect">
            <a:avLst/>
          </a:prstGeom>
        </p:spPr>
      </p:pic>
    </p:spTree>
    <p:extLst>
      <p:ext uri="{BB962C8B-B14F-4D97-AF65-F5344CB8AC3E}">
        <p14:creationId xmlns:p14="http://schemas.microsoft.com/office/powerpoint/2010/main" val="453599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a:t>
            </a:r>
            <a:r>
              <a:rPr lang="ja-JP" altLang="en-US" dirty="0"/>
              <a:t>中央と地方</a:t>
            </a:r>
            <a:endParaRPr kumimoji="1" lang="ja-JP" altLang="en-US" dirty="0"/>
          </a:p>
        </p:txBody>
      </p:sp>
      <p:sp>
        <p:nvSpPr>
          <p:cNvPr id="6" name="コンテンツ プレースホルダー 5"/>
          <p:cNvSpPr>
            <a:spLocks noGrp="1"/>
          </p:cNvSpPr>
          <p:nvPr>
            <p:ph sz="half" idx="2"/>
          </p:nvPr>
        </p:nvSpPr>
        <p:spPr/>
        <p:txBody>
          <a:bodyPr/>
          <a:lstStyle/>
          <a:p>
            <a:r>
              <a:rPr lang="ja-JP" altLang="en-US" dirty="0"/>
              <a:t>東京発の情報が国全体に大きな影響を与え、一極集中</a:t>
            </a:r>
            <a:endParaRPr lang="en-US" altLang="ja-JP" dirty="0"/>
          </a:p>
          <a:p>
            <a:r>
              <a:rPr kumimoji="1" lang="ja-JP" altLang="en-US" dirty="0"/>
              <a:t>環境省が国全体としての環境政策の基本方針を策定している。各自治体では、それぞれの地域の特色が生かされるものの、基本的には国の方針に沿ったものとなる。</a:t>
            </a:r>
          </a:p>
        </p:txBody>
      </p:sp>
      <p:sp>
        <p:nvSpPr>
          <p:cNvPr id="8" name="コンテンツ プレースホルダー 7"/>
          <p:cNvSpPr>
            <a:spLocks noGrp="1"/>
          </p:cNvSpPr>
          <p:nvPr>
            <p:ph sz="quarter" idx="4"/>
          </p:nvPr>
        </p:nvSpPr>
        <p:spPr/>
        <p:txBody>
          <a:bodyPr/>
          <a:lstStyle/>
          <a:p>
            <a:r>
              <a:rPr lang="ja-JP" altLang="en-US" dirty="0"/>
              <a:t>情報発信源の強さとしての都市間の差は少ない</a:t>
            </a:r>
            <a:endParaRPr kumimoji="1" lang="en-US" altLang="ja-JP" dirty="0"/>
          </a:p>
          <a:p>
            <a:r>
              <a:rPr lang="ja-JP" altLang="en-US" dirty="0"/>
              <a:t>連邦共和国であり、州ごとの独立性が重んじられている。環境省も州ごとにあり、各州に環境大臣がいて、ほとんどの政策も州ごとに決めている。</a:t>
            </a:r>
            <a:endParaRPr kumimoji="1" lang="ja-JP" altLang="en-US" dirty="0"/>
          </a:p>
        </p:txBody>
      </p:sp>
      <p:sp>
        <p:nvSpPr>
          <p:cNvPr id="20" name="正方形/長方形 19"/>
          <p:cNvSpPr/>
          <p:nvPr/>
        </p:nvSpPr>
        <p:spPr>
          <a:xfrm>
            <a:off x="1703917" y="1115568"/>
            <a:ext cx="1238250" cy="7788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descr="800px-Flag_of_German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2848" y="1282061"/>
            <a:ext cx="889000" cy="533400"/>
          </a:xfrm>
          <a:prstGeom prst="rect">
            <a:avLst/>
          </a:prstGeom>
        </p:spPr>
      </p:pic>
      <p:pic>
        <p:nvPicPr>
          <p:cNvPr id="22" name="図 21" descr="800px-Flag_of_Jap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084" y="1230216"/>
            <a:ext cx="878416" cy="585245"/>
          </a:xfrm>
          <a:prstGeom prst="rect">
            <a:avLst/>
          </a:prstGeom>
        </p:spPr>
      </p:pic>
    </p:spTree>
    <p:extLst>
      <p:ext uri="{BB962C8B-B14F-4D97-AF65-F5344CB8AC3E}">
        <p14:creationId xmlns:p14="http://schemas.microsoft.com/office/powerpoint/2010/main" val="4643144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a:t>
            </a:r>
            <a:r>
              <a:rPr kumimoji="1" lang="ja-JP" altLang="en-US" dirty="0"/>
              <a:t>暮らしの価値観</a:t>
            </a:r>
          </a:p>
        </p:txBody>
      </p:sp>
      <p:sp>
        <p:nvSpPr>
          <p:cNvPr id="6" name="コンテンツ プレースホルダー 5"/>
          <p:cNvSpPr>
            <a:spLocks noGrp="1"/>
          </p:cNvSpPr>
          <p:nvPr>
            <p:ph sz="half" idx="2"/>
          </p:nvPr>
        </p:nvSpPr>
        <p:spPr/>
        <p:txBody>
          <a:bodyPr/>
          <a:lstStyle/>
          <a:p>
            <a:r>
              <a:rPr kumimoji="1" lang="ja-JP" altLang="en-US" sz="1600" dirty="0"/>
              <a:t>仕事中心の価値観</a:t>
            </a:r>
            <a:endParaRPr kumimoji="1" lang="en-US" altLang="ja-JP" sz="1600" dirty="0"/>
          </a:p>
          <a:p>
            <a:r>
              <a:rPr kumimoji="1" lang="ja-JP" altLang="en-US" sz="1600" dirty="0"/>
              <a:t>会議は「根回し」で決まる</a:t>
            </a:r>
            <a:endParaRPr kumimoji="1" lang="en-US" altLang="ja-JP" sz="1600" dirty="0"/>
          </a:p>
          <a:p>
            <a:r>
              <a:rPr lang="ja-JP" altLang="en-US" sz="1600" dirty="0"/>
              <a:t>衣・食・住では「食」の関心が高い。</a:t>
            </a:r>
            <a:endParaRPr lang="en-US" altLang="ja-JP" sz="1600" dirty="0"/>
          </a:p>
          <a:p>
            <a:r>
              <a:rPr kumimoji="1" lang="ja-JP" altLang="en-US" sz="1600" dirty="0"/>
              <a:t>伝統的な自国の文化を軽視した「付和雷同型」</a:t>
            </a:r>
            <a:endParaRPr kumimoji="1" lang="en-US" altLang="ja-JP" sz="1600" dirty="0"/>
          </a:p>
          <a:p>
            <a:r>
              <a:rPr lang="ja-JP" altLang="en-US" sz="1600" dirty="0"/>
              <a:t>「もったいない」は死語のごとく、新製品に買い換える「フロー型」のライフスタイル</a:t>
            </a:r>
            <a:endParaRPr lang="en-US" altLang="ja-JP" sz="1600" dirty="0"/>
          </a:p>
          <a:p>
            <a:r>
              <a:rPr kumimoji="1" lang="ja-JP" altLang="en-US" sz="1600" dirty="0"/>
              <a:t>物質的には豊か</a:t>
            </a:r>
          </a:p>
        </p:txBody>
      </p:sp>
      <p:sp>
        <p:nvSpPr>
          <p:cNvPr id="8" name="コンテンツ プレースホルダー 7"/>
          <p:cNvSpPr>
            <a:spLocks noGrp="1"/>
          </p:cNvSpPr>
          <p:nvPr>
            <p:ph sz="quarter" idx="4"/>
          </p:nvPr>
        </p:nvSpPr>
        <p:spPr/>
        <p:txBody>
          <a:bodyPr/>
          <a:lstStyle/>
          <a:p>
            <a:r>
              <a:rPr kumimoji="1" lang="ja-JP" altLang="en-US" sz="1600" dirty="0"/>
              <a:t>仕事中心の価値観は１割程度</a:t>
            </a:r>
            <a:endParaRPr kumimoji="1" lang="en-US" altLang="ja-JP" sz="1600" dirty="0"/>
          </a:p>
          <a:p>
            <a:r>
              <a:rPr lang="ja-JP" altLang="en-US" sz="1600" dirty="0"/>
              <a:t>会議は「たたき台」</a:t>
            </a:r>
            <a:endParaRPr lang="en-US" altLang="ja-JP" sz="1600" dirty="0"/>
          </a:p>
          <a:p>
            <a:r>
              <a:rPr lang="ja-JP" altLang="en-US" sz="1600" dirty="0"/>
              <a:t>衣・食・住では「住」の関心が高い。</a:t>
            </a:r>
          </a:p>
          <a:p>
            <a:r>
              <a:rPr kumimoji="1" lang="ja-JP" altLang="en-US" sz="1600" dirty="0"/>
              <a:t>自国の文化を徹底的に守る「頑固一徹型」</a:t>
            </a:r>
            <a:endParaRPr kumimoji="1" lang="en-US" altLang="ja-JP" sz="1600" dirty="0"/>
          </a:p>
          <a:p>
            <a:r>
              <a:rPr lang="ja-JP" altLang="en-US" sz="1600" dirty="0"/>
              <a:t>長く大切に使うことが基本で「ストック型」のライフスタイル</a:t>
            </a:r>
            <a:endParaRPr lang="en-US" altLang="ja-JP" sz="1600" dirty="0"/>
          </a:p>
          <a:p>
            <a:r>
              <a:rPr kumimoji="1" lang="ja-JP" altLang="en-US" sz="1600" dirty="0"/>
              <a:t>時間的には豊か</a:t>
            </a:r>
          </a:p>
        </p:txBody>
      </p:sp>
      <p:sp>
        <p:nvSpPr>
          <p:cNvPr id="20" name="正方形/長方形 19"/>
          <p:cNvSpPr/>
          <p:nvPr/>
        </p:nvSpPr>
        <p:spPr>
          <a:xfrm>
            <a:off x="1703917" y="1115568"/>
            <a:ext cx="1238250" cy="7788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descr="800px-Flag_of_German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2848" y="1282061"/>
            <a:ext cx="889000" cy="533400"/>
          </a:xfrm>
          <a:prstGeom prst="rect">
            <a:avLst/>
          </a:prstGeom>
        </p:spPr>
      </p:pic>
      <p:pic>
        <p:nvPicPr>
          <p:cNvPr id="22" name="図 21" descr="800px-Flag_of_Jap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084" y="1230216"/>
            <a:ext cx="878416" cy="585245"/>
          </a:xfrm>
          <a:prstGeom prst="rect">
            <a:avLst/>
          </a:prstGeom>
        </p:spPr>
      </p:pic>
    </p:spTree>
    <p:extLst>
      <p:ext uri="{BB962C8B-B14F-4D97-AF65-F5344CB8AC3E}">
        <p14:creationId xmlns:p14="http://schemas.microsoft.com/office/powerpoint/2010/main" val="18108013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プレースホルダー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3" name="タイトル 2"/>
          <p:cNvSpPr>
            <a:spLocks noGrp="1"/>
          </p:cNvSpPr>
          <p:nvPr>
            <p:ph type="title"/>
          </p:nvPr>
        </p:nvSpPr>
        <p:spPr/>
        <p:txBody>
          <a:bodyPr/>
          <a:lstStyle/>
          <a:p>
            <a:r>
              <a:rPr kumimoji="1" lang="ja-JP" altLang="en-US" dirty="0"/>
              <a:t>モモ　「</a:t>
            </a:r>
            <a:r>
              <a:rPr lang="ja-JP" altLang="en-US" dirty="0"/>
              <a:t>ミヒャエル・エンデ」</a:t>
            </a:r>
            <a:endParaRPr kumimoji="1" lang="ja-JP" altLang="en-US" dirty="0"/>
          </a:p>
        </p:txBody>
      </p:sp>
      <p:sp>
        <p:nvSpPr>
          <p:cNvPr id="4" name="テキスト プレースホルダー 3"/>
          <p:cNvSpPr>
            <a:spLocks noGrp="1"/>
          </p:cNvSpPr>
          <p:nvPr>
            <p:ph type="body" sz="half" idx="2"/>
          </p:nvPr>
        </p:nvSpPr>
        <p:spPr/>
        <p:txBody>
          <a:bodyPr/>
          <a:lstStyle/>
          <a:p>
            <a:r>
              <a:rPr lang="ja-JP" altLang="en-US" dirty="0"/>
              <a:t>時間どろぼうと風変わりな女の子の物語</a:t>
            </a:r>
            <a:endParaRPr kumimoji="1" lang="ja-JP" altLang="en-US" dirty="0"/>
          </a:p>
        </p:txBody>
      </p:sp>
    </p:spTree>
    <p:extLst>
      <p:ext uri="{BB962C8B-B14F-4D97-AF65-F5344CB8AC3E}">
        <p14:creationId xmlns:p14="http://schemas.microsoft.com/office/powerpoint/2010/main" val="73234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a:t>
            </a:r>
            <a:r>
              <a:rPr kumimoji="1" lang="ja-JP" altLang="en-US" dirty="0"/>
              <a:t>伝統的な街並み</a:t>
            </a:r>
          </a:p>
        </p:txBody>
      </p:sp>
      <p:sp>
        <p:nvSpPr>
          <p:cNvPr id="20" name="正方形/長方形 19"/>
          <p:cNvSpPr/>
          <p:nvPr/>
        </p:nvSpPr>
        <p:spPr>
          <a:xfrm>
            <a:off x="1703917" y="1115568"/>
            <a:ext cx="1238250" cy="7788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descr="800px-Flag_of_German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2848" y="1282061"/>
            <a:ext cx="889000" cy="533400"/>
          </a:xfrm>
          <a:prstGeom prst="rect">
            <a:avLst/>
          </a:prstGeom>
        </p:spPr>
      </p:pic>
      <p:pic>
        <p:nvPicPr>
          <p:cNvPr id="22" name="図 21" descr="800px-Flag_of_Jap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084" y="1230216"/>
            <a:ext cx="878416" cy="585245"/>
          </a:xfrm>
          <a:prstGeom prst="rect">
            <a:avLst/>
          </a:prstGeom>
        </p:spPr>
      </p:pic>
      <p:pic>
        <p:nvPicPr>
          <p:cNvPr id="10" name="コンテンツ プレースホルダー 2" descr="IMG_9959.JPG"/>
          <p:cNvPicPr>
            <a:picLocks noChangeAspect="1"/>
          </p:cNvPicPr>
          <p:nvPr/>
        </p:nvPicPr>
        <p:blipFill>
          <a:blip r:embed="rId4" cstate="screen">
            <a:extLst>
              <a:ext uri="{28A0092B-C50C-407E-A947-70E740481C1C}">
                <a14:useLocalDpi xmlns:a14="http://schemas.microsoft.com/office/drawing/2010/main"/>
              </a:ext>
            </a:extLst>
          </a:blip>
          <a:srcRect t="-33301" b="-33301"/>
          <a:stretch>
            <a:fillRect/>
          </a:stretch>
        </p:blipFill>
        <p:spPr>
          <a:xfrm>
            <a:off x="769518" y="3528526"/>
            <a:ext cx="3703320" cy="4106294"/>
          </a:xfrm>
          <a:prstGeom prst="rect">
            <a:avLst/>
          </a:prstGeom>
        </p:spPr>
      </p:pic>
      <p:pic>
        <p:nvPicPr>
          <p:cNvPr id="7" name="コンテンツ プレースホルダー 6" descr="IMG_9912.JPG"/>
          <p:cNvPicPr>
            <a:picLocks noGrp="1" noChangeAspect="1"/>
          </p:cNvPicPr>
          <p:nvPr>
            <p:ph sz="half" idx="2"/>
          </p:nvPr>
        </p:nvPicPr>
        <p:blipFill>
          <a:blip r:embed="rId5" cstate="screen">
            <a:extLst>
              <a:ext uri="{28A0092B-C50C-407E-A947-70E740481C1C}">
                <a14:useLocalDpi xmlns:a14="http://schemas.microsoft.com/office/drawing/2010/main"/>
              </a:ext>
            </a:extLst>
          </a:blip>
          <a:srcRect t="-33301" b="-33301"/>
          <a:stretch>
            <a:fillRect/>
          </a:stretch>
        </p:blipFill>
        <p:spPr>
          <a:xfrm>
            <a:off x="769519" y="1030902"/>
            <a:ext cx="3703320" cy="4106294"/>
          </a:xfrm>
        </p:spPr>
      </p:pic>
      <p:pic>
        <p:nvPicPr>
          <p:cNvPr id="17" name="コンテンツ プレースホルダー 12" descr="IMG_3987.JPG"/>
          <p:cNvPicPr>
            <a:picLocks noChangeAspect="1"/>
          </p:cNvPicPr>
          <p:nvPr/>
        </p:nvPicPr>
        <p:blipFill>
          <a:blip r:embed="rId6" cstate="screen">
            <a:extLst>
              <a:ext uri="{28A0092B-C50C-407E-A947-70E740481C1C}">
                <a14:useLocalDpi xmlns:a14="http://schemas.microsoft.com/office/drawing/2010/main"/>
              </a:ext>
            </a:extLst>
          </a:blip>
          <a:srcRect t="-33161" b="-33161"/>
          <a:stretch>
            <a:fillRect/>
          </a:stretch>
        </p:blipFill>
        <p:spPr>
          <a:xfrm>
            <a:off x="4658673" y="3528526"/>
            <a:ext cx="3703320" cy="4106294"/>
          </a:xfrm>
          <a:prstGeom prst="rect">
            <a:avLst/>
          </a:prstGeom>
        </p:spPr>
      </p:pic>
      <p:pic>
        <p:nvPicPr>
          <p:cNvPr id="15" name="コンテンツ プレースホルダー 14" descr="IMG_4114.JPG"/>
          <p:cNvPicPr>
            <a:picLocks noGrp="1" noChangeAspect="1"/>
          </p:cNvPicPr>
          <p:nvPr>
            <p:ph sz="quarter" idx="4"/>
          </p:nvPr>
        </p:nvPicPr>
        <p:blipFill>
          <a:blip r:embed="rId7" cstate="screen">
            <a:extLst>
              <a:ext uri="{28A0092B-C50C-407E-A947-70E740481C1C}">
                <a14:useLocalDpi xmlns:a14="http://schemas.microsoft.com/office/drawing/2010/main"/>
              </a:ext>
            </a:extLst>
          </a:blip>
          <a:srcRect t="-33161" b="-33161"/>
          <a:stretch>
            <a:fillRect/>
          </a:stretch>
        </p:blipFill>
        <p:spPr>
          <a:xfrm>
            <a:off x="4658673" y="1030902"/>
            <a:ext cx="3703320" cy="4106294"/>
          </a:xfrm>
        </p:spPr>
      </p:pic>
    </p:spTree>
    <p:extLst>
      <p:ext uri="{BB962C8B-B14F-4D97-AF65-F5344CB8AC3E}">
        <p14:creationId xmlns:p14="http://schemas.microsoft.com/office/powerpoint/2010/main" val="39751235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a:t>
            </a:r>
            <a:r>
              <a:rPr kumimoji="1" lang="ja-JP" altLang="en-US" dirty="0"/>
              <a:t>サービス精神</a:t>
            </a:r>
          </a:p>
        </p:txBody>
      </p:sp>
      <p:sp>
        <p:nvSpPr>
          <p:cNvPr id="6" name="コンテンツ プレースホルダー 5"/>
          <p:cNvSpPr>
            <a:spLocks noGrp="1"/>
          </p:cNvSpPr>
          <p:nvPr>
            <p:ph sz="half" idx="2"/>
          </p:nvPr>
        </p:nvSpPr>
        <p:spPr/>
        <p:txBody>
          <a:bodyPr/>
          <a:lstStyle/>
          <a:p>
            <a:r>
              <a:rPr lang="ja-JP" altLang="en-US" dirty="0"/>
              <a:t>便利でサービス精神に富んだ国である。</a:t>
            </a:r>
            <a:endParaRPr lang="en-US" altLang="ja-JP" dirty="0"/>
          </a:p>
          <a:p>
            <a:r>
              <a:rPr kumimoji="1" lang="ja-JP" altLang="en-US" dirty="0"/>
              <a:t>「いらっしゃいませ」と客は挨拶される。</a:t>
            </a:r>
            <a:endParaRPr kumimoji="1" lang="en-US" altLang="ja-JP" dirty="0"/>
          </a:p>
          <a:p>
            <a:r>
              <a:rPr lang="ja-JP" altLang="en-US" dirty="0"/>
              <a:t>テレビ番組は豊富</a:t>
            </a:r>
            <a:endParaRPr kumimoji="1" lang="ja-JP" altLang="en-US" dirty="0"/>
          </a:p>
        </p:txBody>
      </p:sp>
      <p:sp>
        <p:nvSpPr>
          <p:cNvPr id="8" name="コンテンツ プレースホルダー 7"/>
          <p:cNvSpPr>
            <a:spLocks noGrp="1"/>
          </p:cNvSpPr>
          <p:nvPr>
            <p:ph sz="quarter" idx="4"/>
          </p:nvPr>
        </p:nvSpPr>
        <p:spPr/>
        <p:txBody>
          <a:bodyPr/>
          <a:lstStyle/>
          <a:p>
            <a:r>
              <a:rPr kumimoji="1" lang="ja-JP" altLang="en-US" dirty="0"/>
              <a:t>ドイツには競争はあってもサービスを良くしようという発想はない。</a:t>
            </a:r>
            <a:endParaRPr kumimoji="1" lang="en-US" altLang="ja-JP" dirty="0"/>
          </a:p>
          <a:p>
            <a:r>
              <a:rPr kumimoji="1" lang="ja-JP" altLang="en-US" dirty="0"/>
              <a:t>「こんにちは」と客は挨拶される。</a:t>
            </a:r>
            <a:endParaRPr kumimoji="1" lang="en-US" altLang="ja-JP" dirty="0"/>
          </a:p>
          <a:p>
            <a:r>
              <a:rPr lang="ja-JP" altLang="en-US" dirty="0"/>
              <a:t>テレビ番組はいたって貧相</a:t>
            </a:r>
            <a:endParaRPr kumimoji="1" lang="ja-JP" altLang="en-US" dirty="0"/>
          </a:p>
        </p:txBody>
      </p:sp>
      <p:sp>
        <p:nvSpPr>
          <p:cNvPr id="20" name="正方形/長方形 19"/>
          <p:cNvSpPr/>
          <p:nvPr/>
        </p:nvSpPr>
        <p:spPr>
          <a:xfrm>
            <a:off x="1703917" y="1115568"/>
            <a:ext cx="1238250" cy="7788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descr="800px-Flag_of_German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2848" y="1282061"/>
            <a:ext cx="889000" cy="533400"/>
          </a:xfrm>
          <a:prstGeom prst="rect">
            <a:avLst/>
          </a:prstGeom>
        </p:spPr>
      </p:pic>
      <p:pic>
        <p:nvPicPr>
          <p:cNvPr id="22" name="図 21" descr="800px-Flag_of_Jap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084" y="1230216"/>
            <a:ext cx="878416" cy="585245"/>
          </a:xfrm>
          <a:prstGeom prst="rect">
            <a:avLst/>
          </a:prstGeom>
        </p:spPr>
      </p:pic>
    </p:spTree>
    <p:extLst>
      <p:ext uri="{BB962C8B-B14F-4D97-AF65-F5344CB8AC3E}">
        <p14:creationId xmlns:p14="http://schemas.microsoft.com/office/powerpoint/2010/main" val="28294892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a:t>
            </a:r>
            <a:r>
              <a:rPr kumimoji="1" lang="ja-JP" altLang="en-US" dirty="0"/>
              <a:t>物価</a:t>
            </a:r>
          </a:p>
        </p:txBody>
      </p:sp>
      <p:sp>
        <p:nvSpPr>
          <p:cNvPr id="6" name="コンテンツ プレースホルダー 5"/>
          <p:cNvSpPr>
            <a:spLocks noGrp="1"/>
          </p:cNvSpPr>
          <p:nvPr>
            <p:ph sz="half" idx="2"/>
          </p:nvPr>
        </p:nvSpPr>
        <p:spPr/>
        <p:txBody>
          <a:bodyPr/>
          <a:lstStyle/>
          <a:p>
            <a:r>
              <a:rPr lang="ja-JP" altLang="en-US" dirty="0"/>
              <a:t>電気、ガスはドイツの２倍ほどする。</a:t>
            </a:r>
            <a:endParaRPr lang="en-US" altLang="ja-JP" dirty="0"/>
          </a:p>
          <a:p>
            <a:r>
              <a:rPr kumimoji="1" lang="ja-JP" altLang="en-US" dirty="0"/>
              <a:t>バス、タクシーはドイツの１．５倍以上</a:t>
            </a:r>
            <a:endParaRPr kumimoji="1" lang="en-US" altLang="ja-JP" dirty="0"/>
          </a:p>
          <a:p>
            <a:r>
              <a:rPr lang="ja-JP" altLang="en-US" dirty="0"/>
              <a:t>野菜、果物、肉などの食料は日本の方が高い</a:t>
            </a:r>
            <a:endParaRPr lang="en-US" altLang="ja-JP" dirty="0"/>
          </a:p>
          <a:p>
            <a:r>
              <a:rPr kumimoji="1" lang="ja-JP" altLang="en-US" dirty="0"/>
              <a:t>家賃も日本の方が高い</a:t>
            </a:r>
          </a:p>
        </p:txBody>
      </p:sp>
      <p:sp>
        <p:nvSpPr>
          <p:cNvPr id="8" name="コンテンツ プレースホルダー 7"/>
          <p:cNvSpPr>
            <a:spLocks noGrp="1"/>
          </p:cNvSpPr>
          <p:nvPr>
            <p:ph sz="quarter" idx="4"/>
          </p:nvPr>
        </p:nvSpPr>
        <p:spPr/>
        <p:txBody>
          <a:bodyPr/>
          <a:lstStyle/>
          <a:p>
            <a:r>
              <a:rPr kumimoji="1" lang="ja-JP" altLang="en-US" dirty="0"/>
              <a:t>上下水道はドイツの方が高い</a:t>
            </a:r>
            <a:endParaRPr kumimoji="1" lang="en-US" altLang="ja-JP" dirty="0"/>
          </a:p>
          <a:p>
            <a:r>
              <a:rPr lang="ja-JP" altLang="en-US" dirty="0"/>
              <a:t>インターネットもドイツの方が高い</a:t>
            </a:r>
            <a:endParaRPr lang="en-US" altLang="ja-JP" dirty="0"/>
          </a:p>
          <a:p>
            <a:pPr marL="0" indent="0">
              <a:buNone/>
            </a:pPr>
            <a:endParaRPr kumimoji="1" lang="ja-JP" altLang="en-US" dirty="0"/>
          </a:p>
        </p:txBody>
      </p:sp>
      <p:sp>
        <p:nvSpPr>
          <p:cNvPr id="20" name="正方形/長方形 19"/>
          <p:cNvSpPr/>
          <p:nvPr/>
        </p:nvSpPr>
        <p:spPr>
          <a:xfrm>
            <a:off x="1703917" y="1115568"/>
            <a:ext cx="1238250" cy="77884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1" name="図 20" descr="800px-Flag_of_German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2848" y="1282061"/>
            <a:ext cx="889000" cy="533400"/>
          </a:xfrm>
          <a:prstGeom prst="rect">
            <a:avLst/>
          </a:prstGeom>
        </p:spPr>
      </p:pic>
      <p:pic>
        <p:nvPicPr>
          <p:cNvPr id="22" name="図 21" descr="800px-Flag_of_Jap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2084" y="1230216"/>
            <a:ext cx="878416" cy="585245"/>
          </a:xfrm>
          <a:prstGeom prst="rect">
            <a:avLst/>
          </a:prstGeom>
        </p:spPr>
      </p:pic>
    </p:spTree>
    <p:extLst>
      <p:ext uri="{BB962C8B-B14F-4D97-AF65-F5344CB8AC3E}">
        <p14:creationId xmlns:p14="http://schemas.microsoft.com/office/powerpoint/2010/main" val="2829489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a:t>■</a:t>
            </a:r>
            <a:r>
              <a:rPr lang="ja-JP" altLang="en-US" dirty="0"/>
              <a:t>公共交通</a:t>
            </a:r>
            <a:endParaRPr kumimoji="1" lang="ja-JP" altLang="en-US" dirty="0"/>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2677649620"/>
              </p:ext>
            </p:extLst>
          </p:nvPr>
        </p:nvGraphicFramePr>
        <p:xfrm>
          <a:off x="2275415" y="2000249"/>
          <a:ext cx="6100234" cy="2321067"/>
        </p:xfrm>
        <a:graphic>
          <a:graphicData uri="http://schemas.openxmlformats.org/drawingml/2006/table">
            <a:tbl>
              <a:tblPr/>
              <a:tblGrid>
                <a:gridCol w="871462">
                  <a:extLst>
                    <a:ext uri="{9D8B030D-6E8A-4147-A177-3AD203B41FA5}">
                      <a16:colId xmlns:a16="http://schemas.microsoft.com/office/drawing/2014/main" val="20000"/>
                    </a:ext>
                  </a:extLst>
                </a:gridCol>
                <a:gridCol w="871462">
                  <a:extLst>
                    <a:ext uri="{9D8B030D-6E8A-4147-A177-3AD203B41FA5}">
                      <a16:colId xmlns:a16="http://schemas.microsoft.com/office/drawing/2014/main" val="20001"/>
                    </a:ext>
                  </a:extLst>
                </a:gridCol>
                <a:gridCol w="871462">
                  <a:extLst>
                    <a:ext uri="{9D8B030D-6E8A-4147-A177-3AD203B41FA5}">
                      <a16:colId xmlns:a16="http://schemas.microsoft.com/office/drawing/2014/main" val="20002"/>
                    </a:ext>
                  </a:extLst>
                </a:gridCol>
                <a:gridCol w="871462">
                  <a:extLst>
                    <a:ext uri="{9D8B030D-6E8A-4147-A177-3AD203B41FA5}">
                      <a16:colId xmlns:a16="http://schemas.microsoft.com/office/drawing/2014/main" val="20003"/>
                    </a:ext>
                  </a:extLst>
                </a:gridCol>
                <a:gridCol w="871462">
                  <a:extLst>
                    <a:ext uri="{9D8B030D-6E8A-4147-A177-3AD203B41FA5}">
                      <a16:colId xmlns:a16="http://schemas.microsoft.com/office/drawing/2014/main" val="20004"/>
                    </a:ext>
                  </a:extLst>
                </a:gridCol>
                <a:gridCol w="871462">
                  <a:extLst>
                    <a:ext uri="{9D8B030D-6E8A-4147-A177-3AD203B41FA5}">
                      <a16:colId xmlns:a16="http://schemas.microsoft.com/office/drawing/2014/main" val="20005"/>
                    </a:ext>
                  </a:extLst>
                </a:gridCol>
                <a:gridCol w="871462">
                  <a:extLst>
                    <a:ext uri="{9D8B030D-6E8A-4147-A177-3AD203B41FA5}">
                      <a16:colId xmlns:a16="http://schemas.microsoft.com/office/drawing/2014/main" val="20006"/>
                    </a:ext>
                  </a:extLst>
                </a:gridCol>
              </a:tblGrid>
              <a:tr h="773689">
                <a:tc>
                  <a:txBody>
                    <a:bodyPr/>
                    <a:lstStyle/>
                    <a:p>
                      <a:pPr algn="l" fontAlgn="b"/>
                      <a:r>
                        <a:rPr lang="ja-JP" altLang="en-US" sz="1600" b="0" i="0" u="none" strike="noStrike" dirty="0">
                          <a:solidFill>
                            <a:srgbClr val="000000"/>
                          </a:solidFill>
                          <a:effectLst/>
                          <a:latin typeface="ＭＳ Ｐゴシック"/>
                        </a:rPr>
                        <a:t>　</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600" b="0" i="0" u="none" strike="noStrike" dirty="0">
                          <a:solidFill>
                            <a:srgbClr val="000000"/>
                          </a:solidFill>
                          <a:effectLst/>
                          <a:latin typeface="ＭＳ Ｐゴシック"/>
                        </a:rPr>
                        <a:t>乗用車</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600" b="0" i="0" u="none" strike="noStrike" dirty="0">
                          <a:solidFill>
                            <a:srgbClr val="000000"/>
                          </a:solidFill>
                          <a:effectLst/>
                          <a:latin typeface="ＭＳ Ｐゴシック"/>
                        </a:rPr>
                        <a:t>公共交通</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600" b="0" i="0" u="none" strike="noStrike">
                          <a:solidFill>
                            <a:srgbClr val="000000"/>
                          </a:solidFill>
                          <a:effectLst/>
                          <a:latin typeface="ＭＳ Ｐゴシック"/>
                        </a:rPr>
                        <a:t>二輪車</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600" b="0" i="0" u="none" strike="noStrike">
                          <a:solidFill>
                            <a:srgbClr val="000000"/>
                          </a:solidFill>
                          <a:effectLst/>
                          <a:latin typeface="ＭＳ Ｐゴシック"/>
                        </a:rPr>
                        <a:t>徒歩</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600" b="0" i="0" u="none" strike="noStrike">
                          <a:solidFill>
                            <a:srgbClr val="000000"/>
                          </a:solidFill>
                          <a:effectLst/>
                          <a:latin typeface="ＭＳ Ｐゴシック"/>
                        </a:rPr>
                        <a:t>その他</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600" b="0" i="0" u="none" strike="noStrike">
                          <a:solidFill>
                            <a:srgbClr val="000000"/>
                          </a:solidFill>
                          <a:effectLst/>
                          <a:latin typeface="ＭＳ Ｐゴシック"/>
                        </a:rPr>
                        <a:t>運賃収支率</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73689">
                <a:tc>
                  <a:txBody>
                    <a:bodyPr/>
                    <a:lstStyle/>
                    <a:p>
                      <a:pPr algn="l" fontAlgn="b"/>
                      <a:r>
                        <a:rPr lang="ja-JP" altLang="en-US" sz="1600" b="0" i="0" u="none" strike="noStrike">
                          <a:solidFill>
                            <a:srgbClr val="000000"/>
                          </a:solidFill>
                          <a:effectLst/>
                          <a:latin typeface="ＭＳ Ｐゴシック"/>
                        </a:rPr>
                        <a:t>ドイツ</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a:solidFill>
                            <a:srgbClr val="000000"/>
                          </a:solidFill>
                          <a:effectLst/>
                          <a:latin typeface="ＭＳ Ｐゴシック"/>
                        </a:rPr>
                        <a:t>52</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a:solidFill>
                            <a:srgbClr val="000000"/>
                          </a:solidFill>
                          <a:effectLst/>
                          <a:latin typeface="ＭＳ Ｐゴシック"/>
                        </a:rPr>
                        <a:t>11</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dirty="0">
                          <a:solidFill>
                            <a:srgbClr val="000000"/>
                          </a:solidFill>
                          <a:effectLst/>
                          <a:latin typeface="ＭＳ Ｐゴシック"/>
                        </a:rPr>
                        <a:t>10</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dirty="0">
                          <a:solidFill>
                            <a:srgbClr val="000000"/>
                          </a:solidFill>
                          <a:effectLst/>
                          <a:latin typeface="ＭＳ Ｐゴシック"/>
                        </a:rPr>
                        <a:t>27</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a:solidFill>
                            <a:srgbClr val="000000"/>
                          </a:solidFill>
                          <a:effectLst/>
                          <a:latin typeface="ＭＳ Ｐゴシック"/>
                        </a:rPr>
                        <a:t>0</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a:solidFill>
                            <a:srgbClr val="000000"/>
                          </a:solidFill>
                          <a:effectLst/>
                          <a:latin typeface="ＭＳ Ｐゴシック"/>
                        </a:rPr>
                        <a:t>60</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3689">
                <a:tc>
                  <a:txBody>
                    <a:bodyPr/>
                    <a:lstStyle/>
                    <a:p>
                      <a:pPr algn="l" fontAlgn="b"/>
                      <a:r>
                        <a:rPr lang="ja-JP" altLang="en-US" sz="1600" b="0" i="0" u="none" strike="noStrike">
                          <a:solidFill>
                            <a:srgbClr val="000000"/>
                          </a:solidFill>
                          <a:effectLst/>
                          <a:latin typeface="ＭＳ Ｐゴシック"/>
                        </a:rPr>
                        <a:t>日本</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a:solidFill>
                            <a:srgbClr val="000000"/>
                          </a:solidFill>
                          <a:effectLst/>
                          <a:latin typeface="ＭＳ Ｐゴシック"/>
                        </a:rPr>
                        <a:t>41</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a:solidFill>
                            <a:srgbClr val="000000"/>
                          </a:solidFill>
                          <a:effectLst/>
                          <a:latin typeface="ＭＳ Ｐゴシック"/>
                        </a:rPr>
                        <a:t>17</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dirty="0">
                          <a:solidFill>
                            <a:srgbClr val="000000"/>
                          </a:solidFill>
                          <a:effectLst/>
                          <a:latin typeface="ＭＳ Ｐゴシック"/>
                        </a:rPr>
                        <a:t>17</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a:solidFill>
                            <a:srgbClr val="000000"/>
                          </a:solidFill>
                          <a:effectLst/>
                          <a:latin typeface="ＭＳ Ｐゴシック"/>
                        </a:rPr>
                        <a:t>24</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dirty="0">
                          <a:solidFill>
                            <a:srgbClr val="000000"/>
                          </a:solidFill>
                          <a:effectLst/>
                          <a:latin typeface="ＭＳ Ｐゴシック"/>
                        </a:rPr>
                        <a:t>0</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600" b="0" i="0" u="none" strike="noStrike" dirty="0">
                          <a:solidFill>
                            <a:srgbClr val="000000"/>
                          </a:solidFill>
                          <a:effectLst/>
                          <a:latin typeface="ＭＳ Ｐゴシック"/>
                        </a:rPr>
                        <a:t>93</a:t>
                      </a:r>
                    </a:p>
                  </a:txBody>
                  <a:tcPr marL="9177" marR="9177" marT="91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59404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都内の自動車利用に対する考え方（ドイツ）</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242203837"/>
              </p:ext>
            </p:extLst>
          </p:nvPr>
        </p:nvGraphicFramePr>
        <p:xfrm>
          <a:off x="2169583" y="2020888"/>
          <a:ext cx="6206067" cy="4105275"/>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152400" y="6350000"/>
            <a:ext cx="5789084" cy="369332"/>
          </a:xfrm>
          <a:prstGeom prst="rect">
            <a:avLst/>
          </a:prstGeom>
          <a:noFill/>
        </p:spPr>
        <p:txBody>
          <a:bodyPr wrap="square" rtlCol="0">
            <a:spAutoFit/>
          </a:bodyPr>
          <a:lstStyle/>
          <a:p>
            <a:r>
              <a:rPr kumimoji="1" lang="ja-JP" altLang="en-US" dirty="0"/>
              <a:t>出所：マールブルク大学教育学研究所</a:t>
            </a:r>
          </a:p>
        </p:txBody>
      </p:sp>
    </p:spTree>
    <p:extLst>
      <p:ext uri="{BB962C8B-B14F-4D97-AF65-F5344CB8AC3E}">
        <p14:creationId xmlns:p14="http://schemas.microsoft.com/office/powerpoint/2010/main" val="184754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5C6B93-FFCE-014A-AD25-6C708214A94A}"/>
              </a:ext>
            </a:extLst>
          </p:cNvPr>
          <p:cNvSpPr>
            <a:spLocks noGrp="1"/>
          </p:cNvSpPr>
          <p:nvPr>
            <p:ph type="title"/>
          </p:nvPr>
        </p:nvSpPr>
        <p:spPr/>
        <p:txBody>
          <a:bodyPr/>
          <a:lstStyle/>
          <a:p>
            <a:r>
              <a:rPr kumimoji="1" lang="ja-JP" altLang="en-US"/>
              <a:t>ドイツの地勢</a:t>
            </a:r>
          </a:p>
        </p:txBody>
      </p:sp>
      <p:pic>
        <p:nvPicPr>
          <p:cNvPr id="3" name="図 2">
            <a:extLst>
              <a:ext uri="{FF2B5EF4-FFF2-40B4-BE49-F238E27FC236}">
                <a16:creationId xmlns:a16="http://schemas.microsoft.com/office/drawing/2014/main" id="{584FA556-24CF-084C-A61A-505445196166}"/>
              </a:ext>
            </a:extLst>
          </p:cNvPr>
          <p:cNvPicPr>
            <a:picLocks noChangeAspect="1"/>
          </p:cNvPicPr>
          <p:nvPr/>
        </p:nvPicPr>
        <p:blipFill>
          <a:blip r:embed="rId2"/>
          <a:stretch>
            <a:fillRect/>
          </a:stretch>
        </p:blipFill>
        <p:spPr>
          <a:xfrm>
            <a:off x="1066800" y="1124744"/>
            <a:ext cx="3292406" cy="4769768"/>
          </a:xfrm>
          <a:prstGeom prst="rect">
            <a:avLst/>
          </a:prstGeom>
        </p:spPr>
      </p:pic>
      <p:pic>
        <p:nvPicPr>
          <p:cNvPr id="7" name="図 6">
            <a:extLst>
              <a:ext uri="{FF2B5EF4-FFF2-40B4-BE49-F238E27FC236}">
                <a16:creationId xmlns:a16="http://schemas.microsoft.com/office/drawing/2014/main" id="{1124A202-41BA-CD4B-BD7E-8021DE4AE4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08" y="1106976"/>
            <a:ext cx="4247964" cy="2831976"/>
          </a:xfrm>
          <a:prstGeom prst="rect">
            <a:avLst/>
          </a:prstGeom>
        </p:spPr>
      </p:pic>
      <p:sp>
        <p:nvSpPr>
          <p:cNvPr id="8" name="テキスト ボックス 7">
            <a:extLst>
              <a:ext uri="{FF2B5EF4-FFF2-40B4-BE49-F238E27FC236}">
                <a16:creationId xmlns:a16="http://schemas.microsoft.com/office/drawing/2014/main" id="{D4334457-B341-284A-9659-D6B8B23DC604}"/>
              </a:ext>
            </a:extLst>
          </p:cNvPr>
          <p:cNvSpPr txBox="1"/>
          <p:nvPr/>
        </p:nvSpPr>
        <p:spPr>
          <a:xfrm>
            <a:off x="7811852" y="3959600"/>
            <a:ext cx="1080120" cy="369332"/>
          </a:xfrm>
          <a:prstGeom prst="rect">
            <a:avLst/>
          </a:prstGeom>
          <a:noFill/>
        </p:spPr>
        <p:txBody>
          <a:bodyPr wrap="square" rtlCol="0">
            <a:spAutoFit/>
          </a:bodyPr>
          <a:lstStyle/>
          <a:p>
            <a:r>
              <a:rPr kumimoji="1" lang="ja-JP" altLang="en-US"/>
              <a:t>ライン川</a:t>
            </a:r>
          </a:p>
        </p:txBody>
      </p:sp>
      <p:sp>
        <p:nvSpPr>
          <p:cNvPr id="5" name="フリーフォーム 4">
            <a:extLst>
              <a:ext uri="{FF2B5EF4-FFF2-40B4-BE49-F238E27FC236}">
                <a16:creationId xmlns:a16="http://schemas.microsoft.com/office/drawing/2014/main" id="{5D822B2E-BFA5-0E44-B4C4-FF7265586731}"/>
              </a:ext>
            </a:extLst>
          </p:cNvPr>
          <p:cNvSpPr/>
          <p:nvPr/>
        </p:nvSpPr>
        <p:spPr>
          <a:xfrm>
            <a:off x="1116701" y="2929317"/>
            <a:ext cx="891468" cy="2428523"/>
          </a:xfrm>
          <a:custGeom>
            <a:avLst/>
            <a:gdLst>
              <a:gd name="connsiteX0" fmla="*/ 0 w 891468"/>
              <a:gd name="connsiteY0" fmla="*/ 0 h 2428523"/>
              <a:gd name="connsiteX1" fmla="*/ 210393 w 891468"/>
              <a:gd name="connsiteY1" fmla="*/ 72828 h 2428523"/>
              <a:gd name="connsiteX2" fmla="*/ 339865 w 891468"/>
              <a:gd name="connsiteY2" fmla="*/ 226577 h 2428523"/>
              <a:gd name="connsiteX3" fmla="*/ 347957 w 891468"/>
              <a:gd name="connsiteY3" fmla="*/ 372233 h 2428523"/>
              <a:gd name="connsiteX4" fmla="*/ 436970 w 891468"/>
              <a:gd name="connsiteY4" fmla="*/ 663547 h 2428523"/>
              <a:gd name="connsiteX5" fmla="*/ 534074 w 891468"/>
              <a:gd name="connsiteY5" fmla="*/ 833479 h 2428523"/>
              <a:gd name="connsiteX6" fmla="*/ 598811 w 891468"/>
              <a:gd name="connsiteY6" fmla="*/ 906308 h 2428523"/>
              <a:gd name="connsiteX7" fmla="*/ 671639 w 891468"/>
              <a:gd name="connsiteY7" fmla="*/ 1084333 h 2428523"/>
              <a:gd name="connsiteX8" fmla="*/ 695915 w 891468"/>
              <a:gd name="connsiteY8" fmla="*/ 1124793 h 2428523"/>
              <a:gd name="connsiteX9" fmla="*/ 817295 w 891468"/>
              <a:gd name="connsiteY9" fmla="*/ 1092425 h 2428523"/>
              <a:gd name="connsiteX10" fmla="*/ 890124 w 891468"/>
              <a:gd name="connsiteY10" fmla="*/ 1238081 h 2428523"/>
              <a:gd name="connsiteX11" fmla="*/ 865848 w 891468"/>
              <a:gd name="connsiteY11" fmla="*/ 1270449 h 2428523"/>
              <a:gd name="connsiteX12" fmla="*/ 882032 w 891468"/>
              <a:gd name="connsiteY12" fmla="*/ 1472750 h 2428523"/>
              <a:gd name="connsiteX13" fmla="*/ 768743 w 891468"/>
              <a:gd name="connsiteY13" fmla="*/ 1691235 h 2428523"/>
              <a:gd name="connsiteX14" fmla="*/ 663547 w 891468"/>
              <a:gd name="connsiteY14" fmla="*/ 1853076 h 2428523"/>
              <a:gd name="connsiteX15" fmla="*/ 509798 w 891468"/>
              <a:gd name="connsiteY15" fmla="*/ 2095837 h 2428523"/>
              <a:gd name="connsiteX16" fmla="*/ 501706 w 891468"/>
              <a:gd name="connsiteY16" fmla="*/ 2209125 h 2428523"/>
              <a:gd name="connsiteX17" fmla="*/ 501706 w 891468"/>
              <a:gd name="connsiteY17" fmla="*/ 2387150 h 2428523"/>
              <a:gd name="connsiteX18" fmla="*/ 582626 w 891468"/>
              <a:gd name="connsiteY18" fmla="*/ 2427610 h 2428523"/>
              <a:gd name="connsiteX19" fmla="*/ 509798 w 891468"/>
              <a:gd name="connsiteY19" fmla="*/ 2411426 h 242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1468" h="2428523">
                <a:moveTo>
                  <a:pt x="0" y="0"/>
                </a:moveTo>
                <a:cubicBezTo>
                  <a:pt x="76874" y="17532"/>
                  <a:pt x="153749" y="35065"/>
                  <a:pt x="210393" y="72828"/>
                </a:cubicBezTo>
                <a:cubicBezTo>
                  <a:pt x="267037" y="110591"/>
                  <a:pt x="316938" y="176676"/>
                  <a:pt x="339865" y="226577"/>
                </a:cubicBezTo>
                <a:cubicBezTo>
                  <a:pt x="362792" y="276478"/>
                  <a:pt x="331773" y="299405"/>
                  <a:pt x="347957" y="372233"/>
                </a:cubicBezTo>
                <a:cubicBezTo>
                  <a:pt x="364141" y="445061"/>
                  <a:pt x="405951" y="586673"/>
                  <a:pt x="436970" y="663547"/>
                </a:cubicBezTo>
                <a:cubicBezTo>
                  <a:pt x="467989" y="740421"/>
                  <a:pt x="507101" y="793019"/>
                  <a:pt x="534074" y="833479"/>
                </a:cubicBezTo>
                <a:cubicBezTo>
                  <a:pt x="561047" y="873939"/>
                  <a:pt x="575884" y="864499"/>
                  <a:pt x="598811" y="906308"/>
                </a:cubicBezTo>
                <a:cubicBezTo>
                  <a:pt x="621738" y="948117"/>
                  <a:pt x="671639" y="1084333"/>
                  <a:pt x="671639" y="1084333"/>
                </a:cubicBezTo>
                <a:cubicBezTo>
                  <a:pt x="687823" y="1120747"/>
                  <a:pt x="671639" y="1123444"/>
                  <a:pt x="695915" y="1124793"/>
                </a:cubicBezTo>
                <a:cubicBezTo>
                  <a:pt x="720191" y="1126142"/>
                  <a:pt x="784927" y="1073544"/>
                  <a:pt x="817295" y="1092425"/>
                </a:cubicBezTo>
                <a:cubicBezTo>
                  <a:pt x="849663" y="1111306"/>
                  <a:pt x="890124" y="1238081"/>
                  <a:pt x="890124" y="1238081"/>
                </a:cubicBezTo>
                <a:cubicBezTo>
                  <a:pt x="898216" y="1267752"/>
                  <a:pt x="867197" y="1231338"/>
                  <a:pt x="865848" y="1270449"/>
                </a:cubicBezTo>
                <a:cubicBezTo>
                  <a:pt x="864499" y="1309560"/>
                  <a:pt x="898216" y="1402619"/>
                  <a:pt x="882032" y="1472750"/>
                </a:cubicBezTo>
                <a:cubicBezTo>
                  <a:pt x="865848" y="1542881"/>
                  <a:pt x="805157" y="1627847"/>
                  <a:pt x="768743" y="1691235"/>
                </a:cubicBezTo>
                <a:cubicBezTo>
                  <a:pt x="732329" y="1754623"/>
                  <a:pt x="706704" y="1785642"/>
                  <a:pt x="663547" y="1853076"/>
                </a:cubicBezTo>
                <a:cubicBezTo>
                  <a:pt x="620390" y="1920510"/>
                  <a:pt x="536772" y="2036496"/>
                  <a:pt x="509798" y="2095837"/>
                </a:cubicBezTo>
                <a:cubicBezTo>
                  <a:pt x="482825" y="2155179"/>
                  <a:pt x="503055" y="2160573"/>
                  <a:pt x="501706" y="2209125"/>
                </a:cubicBezTo>
                <a:cubicBezTo>
                  <a:pt x="500357" y="2257677"/>
                  <a:pt x="488219" y="2350736"/>
                  <a:pt x="501706" y="2387150"/>
                </a:cubicBezTo>
                <a:cubicBezTo>
                  <a:pt x="515193" y="2423564"/>
                  <a:pt x="581277" y="2423564"/>
                  <a:pt x="582626" y="2427610"/>
                </a:cubicBezTo>
                <a:cubicBezTo>
                  <a:pt x="583975" y="2431656"/>
                  <a:pt x="546886" y="2421541"/>
                  <a:pt x="509798" y="2411426"/>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2321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5300" y="685800"/>
            <a:ext cx="5331938" cy="886968"/>
          </a:xfrm>
        </p:spPr>
        <p:txBody>
          <a:bodyPr/>
          <a:lstStyle/>
          <a:p>
            <a:r>
              <a:rPr lang="ja-JP" altLang="en-US" dirty="0"/>
              <a:t>水使用量（リットル／人・日）</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44270462"/>
              </p:ext>
            </p:extLst>
          </p:nvPr>
        </p:nvGraphicFramePr>
        <p:xfrm>
          <a:off x="2021560" y="2306517"/>
          <a:ext cx="6325515" cy="2184838"/>
        </p:xfrm>
        <a:graphic>
          <a:graphicData uri="http://schemas.openxmlformats.org/drawingml/2006/table">
            <a:tbl>
              <a:tblPr/>
              <a:tblGrid>
                <a:gridCol w="1265103">
                  <a:extLst>
                    <a:ext uri="{9D8B030D-6E8A-4147-A177-3AD203B41FA5}">
                      <a16:colId xmlns:a16="http://schemas.microsoft.com/office/drawing/2014/main" val="20000"/>
                    </a:ext>
                  </a:extLst>
                </a:gridCol>
                <a:gridCol w="1265103">
                  <a:extLst>
                    <a:ext uri="{9D8B030D-6E8A-4147-A177-3AD203B41FA5}">
                      <a16:colId xmlns:a16="http://schemas.microsoft.com/office/drawing/2014/main" val="20001"/>
                    </a:ext>
                  </a:extLst>
                </a:gridCol>
                <a:gridCol w="1265103">
                  <a:extLst>
                    <a:ext uri="{9D8B030D-6E8A-4147-A177-3AD203B41FA5}">
                      <a16:colId xmlns:a16="http://schemas.microsoft.com/office/drawing/2014/main" val="20002"/>
                    </a:ext>
                  </a:extLst>
                </a:gridCol>
                <a:gridCol w="1265103">
                  <a:extLst>
                    <a:ext uri="{9D8B030D-6E8A-4147-A177-3AD203B41FA5}">
                      <a16:colId xmlns:a16="http://schemas.microsoft.com/office/drawing/2014/main" val="20003"/>
                    </a:ext>
                  </a:extLst>
                </a:gridCol>
                <a:gridCol w="1265103">
                  <a:extLst>
                    <a:ext uri="{9D8B030D-6E8A-4147-A177-3AD203B41FA5}">
                      <a16:colId xmlns:a16="http://schemas.microsoft.com/office/drawing/2014/main" val="20004"/>
                    </a:ext>
                  </a:extLst>
                </a:gridCol>
              </a:tblGrid>
              <a:tr h="989486">
                <a:tc>
                  <a:txBody>
                    <a:bodyPr/>
                    <a:lstStyle/>
                    <a:p>
                      <a:pPr algn="l" fontAlgn="b"/>
                      <a:r>
                        <a:rPr lang="ja-JP" altLang="en-US" sz="1800" b="0" i="0" u="none" strike="noStrike" dirty="0">
                          <a:solidFill>
                            <a:srgbClr val="000000"/>
                          </a:solidFill>
                          <a:effectLst/>
                          <a:latin typeface="ＭＳ Ｐゴシック"/>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dirty="0">
                          <a:solidFill>
                            <a:srgbClr val="000000"/>
                          </a:solidFill>
                          <a:effectLst/>
                          <a:latin typeface="ＭＳ Ｐゴシック"/>
                        </a:rPr>
                        <a:t>風呂・シャワー</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dirty="0">
                          <a:solidFill>
                            <a:srgbClr val="000000"/>
                          </a:solidFill>
                          <a:effectLst/>
                          <a:latin typeface="ＭＳ Ｐゴシック"/>
                        </a:rPr>
                        <a:t>トイレ</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dirty="0">
                          <a:solidFill>
                            <a:srgbClr val="000000"/>
                          </a:solidFill>
                          <a:effectLst/>
                          <a:latin typeface="ＭＳ Ｐゴシック"/>
                        </a:rPr>
                        <a:t>炊事</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1800" b="0" i="0" u="none" strike="noStrike">
                          <a:solidFill>
                            <a:srgbClr val="000000"/>
                          </a:solidFill>
                          <a:effectLst/>
                          <a:latin typeface="ＭＳ Ｐゴシック"/>
                        </a:rPr>
                        <a:t>洗濯</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7676">
                <a:tc>
                  <a:txBody>
                    <a:bodyPr/>
                    <a:lstStyle/>
                    <a:p>
                      <a:pPr algn="l" fontAlgn="b"/>
                      <a:r>
                        <a:rPr lang="ja-JP" altLang="en-US" sz="1800" b="0" i="0" u="none" strike="noStrike">
                          <a:solidFill>
                            <a:srgbClr val="000000"/>
                          </a:solidFill>
                          <a:effectLst/>
                          <a:latin typeface="ＭＳ Ｐゴシック"/>
                        </a:rPr>
                        <a:t>ドイツ</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a:solidFill>
                            <a:srgbClr val="000000"/>
                          </a:solidFill>
                          <a:effectLst/>
                          <a:latin typeface="ＭＳ Ｐゴシック"/>
                        </a:rPr>
                        <a:t>41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a:solidFill>
                            <a:srgbClr val="000000"/>
                          </a:solidFill>
                          <a:effectLst/>
                          <a:latin typeface="ＭＳ Ｐゴシック"/>
                        </a:rPr>
                        <a:t>44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a:solidFill>
                            <a:srgbClr val="000000"/>
                          </a:solidFill>
                          <a:effectLst/>
                          <a:latin typeface="ＭＳ Ｐゴシック"/>
                        </a:rPr>
                        <a:t>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a:rPr>
                        <a:t>17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7676">
                <a:tc>
                  <a:txBody>
                    <a:bodyPr/>
                    <a:lstStyle/>
                    <a:p>
                      <a:pPr algn="l" fontAlgn="b"/>
                      <a:r>
                        <a:rPr lang="ja-JP" altLang="en-US" sz="1800" b="0" i="0" u="none" strike="noStrike">
                          <a:solidFill>
                            <a:srgbClr val="000000"/>
                          </a:solidFill>
                          <a:effectLst/>
                          <a:latin typeface="ＭＳ Ｐゴシック"/>
                        </a:rPr>
                        <a:t>日本</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a:solidFill>
                            <a:srgbClr val="000000"/>
                          </a:solidFill>
                          <a:effectLst/>
                          <a:latin typeface="ＭＳ Ｐゴシック"/>
                        </a:rPr>
                        <a:t>84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a:solidFill>
                            <a:srgbClr val="000000"/>
                          </a:solidFill>
                          <a:effectLst/>
                          <a:latin typeface="ＭＳ Ｐゴシック"/>
                        </a:rPr>
                        <a:t>77</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a:solidFill>
                            <a:srgbClr val="000000"/>
                          </a:solidFill>
                          <a:effectLst/>
                          <a:latin typeface="ＭＳ Ｐゴシック"/>
                        </a:rPr>
                        <a:t>71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800" b="0" i="0" u="none" strike="noStrike" dirty="0">
                          <a:solidFill>
                            <a:srgbClr val="000000"/>
                          </a:solidFill>
                          <a:effectLst/>
                          <a:latin typeface="ＭＳ Ｐゴシック"/>
                        </a:rPr>
                        <a:t>64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164180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a:t>世論調査</a:t>
            </a:r>
            <a:endParaRPr kumimoji="1" lang="ja-JP" altLang="en-US" dirty="0"/>
          </a:p>
        </p:txBody>
      </p:sp>
      <p:pic>
        <p:nvPicPr>
          <p:cNvPr id="7" name="コンテンツ プレースホルダー 6"/>
          <p:cNvPicPr>
            <a:picLocks noGrp="1" noChangeAspect="1"/>
          </p:cNvPicPr>
          <p:nvPr>
            <p:ph sz="half" idx="1"/>
          </p:nvPr>
        </p:nvPicPr>
        <p:blipFill>
          <a:blip r:embed="rId2" cstate="screen">
            <a:extLst>
              <a:ext uri="{28A0092B-C50C-407E-A947-70E740481C1C}">
                <a14:useLocalDpi xmlns:a14="http://schemas.microsoft.com/office/drawing/2010/main"/>
              </a:ext>
            </a:extLst>
          </a:blip>
          <a:srcRect l="-3006" r="-3006"/>
          <a:stretch>
            <a:fillRect/>
          </a:stretch>
        </p:blipFill>
        <p:spPr>
          <a:xfrm>
            <a:off x="457200" y="1219200"/>
            <a:ext cx="4038600" cy="4525963"/>
          </a:xfrm>
        </p:spPr>
      </p:pic>
      <p:sp>
        <p:nvSpPr>
          <p:cNvPr id="6" name="コンテンツ プレースホルダー 5"/>
          <p:cNvSpPr>
            <a:spLocks noGrp="1"/>
          </p:cNvSpPr>
          <p:nvPr>
            <p:ph sz="half" idx="2"/>
          </p:nvPr>
        </p:nvSpPr>
        <p:spPr/>
        <p:txBody>
          <a:bodyPr/>
          <a:lstStyle/>
          <a:p>
            <a:r>
              <a:rPr kumimoji="1" lang="ja-JP" altLang="en-US"/>
              <a:t>ドイツは圧倒的に反原発</a:t>
            </a:r>
            <a:endParaRPr kumimoji="1" lang="en-US" altLang="ja-JP"/>
          </a:p>
          <a:p>
            <a:r>
              <a:rPr lang="ja-JP" altLang="en-US"/>
              <a:t>日本は、まだ賛成派が多い</a:t>
            </a:r>
            <a:endParaRPr lang="en-US" altLang="ja-JP" dirty="0"/>
          </a:p>
        </p:txBody>
      </p:sp>
    </p:spTree>
    <p:extLst>
      <p:ext uri="{BB962C8B-B14F-4D97-AF65-F5344CB8AC3E}">
        <p14:creationId xmlns:p14="http://schemas.microsoft.com/office/powerpoint/2010/main" val="9449153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t>脱原発</a:t>
            </a:r>
          </a:p>
        </p:txBody>
      </p:sp>
      <p:pic>
        <p:nvPicPr>
          <p:cNvPr id="8" name="コンテンツ プレースホルダ 7" descr="IMG_1235.JPG"/>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48200" y="2516981"/>
            <a:ext cx="4038600" cy="2692400"/>
          </a:xfrm>
        </p:spPr>
      </p:pic>
      <p:sp>
        <p:nvSpPr>
          <p:cNvPr id="5" name="コンテンツ プレースホルダ 4"/>
          <p:cNvSpPr>
            <a:spLocks noGrp="1"/>
          </p:cNvSpPr>
          <p:nvPr>
            <p:ph sz="half" idx="1"/>
          </p:nvPr>
        </p:nvSpPr>
        <p:spPr/>
        <p:txBody>
          <a:bodyPr/>
          <a:lstStyle/>
          <a:p>
            <a:r>
              <a:rPr lang="ja-JP" altLang="en-US" dirty="0"/>
              <a:t>再生可能エネルギー企業の話</a:t>
            </a:r>
            <a:endParaRPr lang="en-US" altLang="ja-JP" dirty="0"/>
          </a:p>
          <a:p>
            <a:pPr lvl="1"/>
            <a:r>
              <a:rPr lang="ja-JP" altLang="en-US" dirty="0"/>
              <a:t>それまで１０万人の顧客数であったのが、福島原発以来、新たに１０万人顧客が増えた</a:t>
            </a:r>
            <a:endParaRPr lang="en-US" altLang="ja-JP" dirty="0"/>
          </a:p>
          <a:p>
            <a:r>
              <a:rPr lang="ja-JP" altLang="en-US" sz="2000" dirty="0"/>
              <a:t>再生可能エネルギーは風力、バイオマス、太陽光と普及させ、地域によるエネルギーの自立を目指している</a:t>
            </a:r>
          </a:p>
        </p:txBody>
      </p:sp>
    </p:spTree>
    <p:extLst>
      <p:ext uri="{BB962C8B-B14F-4D97-AF65-F5344CB8AC3E}">
        <p14:creationId xmlns:p14="http://schemas.microsoft.com/office/powerpoint/2010/main" val="944915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ドイツの都市計画事情</a:t>
            </a:r>
          </a:p>
        </p:txBody>
      </p:sp>
      <p:sp>
        <p:nvSpPr>
          <p:cNvPr id="3" name="コンテンツ プレースホルダ 2"/>
          <p:cNvSpPr>
            <a:spLocks noGrp="1"/>
          </p:cNvSpPr>
          <p:nvPr>
            <p:ph idx="1"/>
          </p:nvPr>
        </p:nvSpPr>
        <p:spPr/>
        <p:txBody>
          <a:bodyPr/>
          <a:lstStyle/>
          <a:p>
            <a:r>
              <a:rPr lang="ja-JP" altLang="en-US" dirty="0"/>
              <a:t>ドイツでは都市計画家と建築家は仲が良くない</a:t>
            </a:r>
            <a:endParaRPr lang="en-US" altLang="ja-JP" dirty="0"/>
          </a:p>
          <a:p>
            <a:pPr lvl="1"/>
            <a:r>
              <a:rPr lang="ja-JP" altLang="en-US" dirty="0"/>
              <a:t>建築家は、都市計画家は建築を分からないと不満を述べる。その背景には、都市計画家がＢプランで建築を規制することがある。</a:t>
            </a:r>
            <a:endParaRPr lang="en-US" altLang="ja-JP" dirty="0"/>
          </a:p>
          <a:p>
            <a:pPr lvl="1"/>
            <a:r>
              <a:rPr lang="ja-JP" altLang="en-US" dirty="0"/>
              <a:t>都市計画家がしっかりと仕事をして、都市の土地利用、空間利用に影響を及ぼせている。</a:t>
            </a:r>
            <a:endParaRPr lang="en-US" altLang="ja-JP" dirty="0"/>
          </a:p>
          <a:p>
            <a:pPr lvl="1"/>
            <a:r>
              <a:rPr lang="ja-JP" altLang="en-US" dirty="0"/>
              <a:t>ドイツの都市の街並みは調和が取れていて美しい。これは、建築家のエゴをしっかりと抑えて、個ではなく全体の便益の最大化を図るという都市計画的な考えが優先されたからであろう。これこそが、日本とドイツの都市における大きな違いを生じる差であると思われる。</a:t>
            </a:r>
          </a:p>
          <a:p>
            <a:endParaRPr lang="ja-JP"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ドイツ人の歴史に対する考え方</a:t>
            </a:r>
          </a:p>
        </p:txBody>
      </p:sp>
      <p:sp>
        <p:nvSpPr>
          <p:cNvPr id="3" name="コンテンツ プレースホルダー 2"/>
          <p:cNvSpPr>
            <a:spLocks noGrp="1"/>
          </p:cNvSpPr>
          <p:nvPr>
            <p:ph idx="1"/>
          </p:nvPr>
        </p:nvSpPr>
        <p:spPr/>
        <p:txBody>
          <a:bodyPr/>
          <a:lstStyle/>
          <a:p>
            <a:r>
              <a:rPr lang="ja-JP" altLang="en-US" dirty="0"/>
              <a:t>ワイツゼッカー前大統領の言葉</a:t>
            </a:r>
            <a:endParaRPr lang="en-US" altLang="ja-JP" dirty="0"/>
          </a:p>
          <a:p>
            <a:pPr lvl="1"/>
            <a:r>
              <a:rPr lang="ja-JP" altLang="en-US" sz="2400" dirty="0"/>
              <a:t>（１９８５年、「荒野の４０年」という演説）</a:t>
            </a:r>
            <a:endParaRPr lang="en-US" altLang="ja-JP" sz="2400" dirty="0"/>
          </a:p>
          <a:p>
            <a:pPr lvl="1"/>
            <a:endParaRPr lang="en-US" altLang="ja-JP" sz="2400" dirty="0"/>
          </a:p>
          <a:p>
            <a:pPr marL="457200" lvl="1" indent="0">
              <a:buNone/>
            </a:pPr>
            <a:r>
              <a:rPr lang="ja-JP" altLang="en-US" sz="2400" dirty="0"/>
              <a:t>問題は過去を克服することはありません。さようなことができるわけはありません。後になって過去を変えたり、起こらなかったことにするわけにはまいりません。しかし過去に目を閉ざす者は結局のところ現在も盲目となります。</a:t>
            </a:r>
            <a:endParaRPr lang="en-US" altLang="ja-JP" sz="2400" dirty="0"/>
          </a:p>
          <a:p>
            <a:pPr lvl="1"/>
            <a:endParaRPr kumimoji="1" lang="ja-JP" altLang="en-US" sz="2400" dirty="0"/>
          </a:p>
        </p:txBody>
      </p:sp>
    </p:spTree>
    <p:extLst>
      <p:ext uri="{BB962C8B-B14F-4D97-AF65-F5344CB8AC3E}">
        <p14:creationId xmlns:p14="http://schemas.microsoft.com/office/powerpoint/2010/main" val="12557064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22312" y="4406900"/>
            <a:ext cx="8193087" cy="1362075"/>
          </a:xfrm>
        </p:spPr>
        <p:txBody>
          <a:bodyPr/>
          <a:lstStyle/>
          <a:p>
            <a:r>
              <a:rPr lang="ja-JP" altLang="en-US" dirty="0"/>
              <a:t>海外視察の心得、配慮すべきこと </a:t>
            </a:r>
          </a:p>
        </p:txBody>
      </p:sp>
      <p:sp>
        <p:nvSpPr>
          <p:cNvPr id="5" name="テキスト プレースホルダ 4"/>
          <p:cNvSpPr>
            <a:spLocks noGrp="1"/>
          </p:cNvSpPr>
          <p:nvPr>
            <p:ph type="body" idx="1"/>
          </p:nvPr>
        </p:nvSpPr>
        <p:spPr/>
        <p:txBody>
          <a:bodyPr/>
          <a:lstStyle/>
          <a:p>
            <a:r>
              <a:rPr lang="ja-JP" altLang="en-US" dirty="0"/>
              <a:t>ポイント６</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海外視察の心得</a:t>
            </a:r>
          </a:p>
        </p:txBody>
      </p:sp>
      <p:sp>
        <p:nvSpPr>
          <p:cNvPr id="3" name="コンテンツ プレースホルダ 2"/>
          <p:cNvSpPr>
            <a:spLocks noGrp="1"/>
          </p:cNvSpPr>
          <p:nvPr>
            <p:ph idx="1"/>
          </p:nvPr>
        </p:nvSpPr>
        <p:spPr/>
        <p:txBody>
          <a:bodyPr/>
          <a:lstStyle/>
          <a:p>
            <a:r>
              <a:rPr lang="ja-JP" altLang="en-US" dirty="0"/>
              <a:t>日本</a:t>
            </a:r>
            <a:r>
              <a:rPr lang="ja-JP" altLang="en-US"/>
              <a:t>の優れている</a:t>
            </a:r>
            <a:r>
              <a:rPr lang="ja-JP" altLang="en-US" dirty="0"/>
              <a:t>ところ（強み）を再認識</a:t>
            </a:r>
            <a:r>
              <a:rPr lang="ja-JP" altLang="en-US"/>
              <a:t>すること</a:t>
            </a:r>
            <a:endParaRPr lang="en-US" altLang="ja-JP" dirty="0"/>
          </a:p>
          <a:p>
            <a:pPr marL="0" indent="0">
              <a:buNone/>
            </a:pPr>
            <a:r>
              <a:rPr lang="ja-JP" altLang="en-US"/>
              <a:t>（例えば公共交通を比較する場合・・・・）</a:t>
            </a:r>
            <a:endParaRPr lang="en-US" altLang="ja-JP" dirty="0"/>
          </a:p>
          <a:p>
            <a:pPr lvl="1"/>
            <a:r>
              <a:rPr lang="ja-JP" altLang="en-US" dirty="0"/>
              <a:t>公共交通サービスの質の高さ</a:t>
            </a:r>
            <a:endParaRPr lang="en-US" altLang="ja-JP" dirty="0"/>
          </a:p>
          <a:p>
            <a:pPr lvl="1"/>
            <a:r>
              <a:rPr lang="ja-JP" altLang="en-US" dirty="0"/>
              <a:t>公共交通の事業採算性のよさ</a:t>
            </a:r>
            <a:endParaRPr lang="en-US" altLang="ja-JP" dirty="0"/>
          </a:p>
          <a:p>
            <a:pPr lvl="1"/>
            <a:r>
              <a:rPr lang="ja-JP" altLang="en-US" dirty="0"/>
              <a:t>公共交通文化ともいえる世界観の創出</a:t>
            </a:r>
            <a:endParaRPr lang="en-US" altLang="ja-JP" dirty="0"/>
          </a:p>
          <a:p>
            <a:r>
              <a:rPr lang="ja-JP" altLang="en-US"/>
              <a:t>それと同時に、</a:t>
            </a:r>
            <a:r>
              <a:rPr lang="ja-JP" altLang="en-US" dirty="0"/>
              <a:t>日本の優れていないところ（弱み）を認識すること</a:t>
            </a:r>
            <a:endParaRPr lang="en-US" altLang="ja-JP" dirty="0"/>
          </a:p>
          <a:p>
            <a:pPr lvl="1"/>
            <a:r>
              <a:rPr lang="ja-JP" altLang="en-US" dirty="0"/>
              <a:t>公共性の意識の弱さ</a:t>
            </a:r>
            <a:endParaRPr lang="en-US" altLang="ja-JP" dirty="0"/>
          </a:p>
          <a:p>
            <a:pPr lvl="1"/>
            <a:r>
              <a:rPr lang="ja-JP" altLang="en-US" dirty="0"/>
              <a:t>弱肉強食的な価値観の市場経済への過度の依存</a:t>
            </a:r>
            <a:endParaRPr lang="en-US" altLang="ja-JP" dirty="0"/>
          </a:p>
          <a:p>
            <a:pPr lvl="1"/>
            <a:r>
              <a:rPr lang="ja-JP" altLang="en-US" dirty="0"/>
              <a:t>問題点への対応の弱さ</a:t>
            </a:r>
            <a:endParaRPr lang="en-US" altLang="ja-JP" dirty="0"/>
          </a:p>
          <a:p>
            <a:pPr lvl="1">
              <a:buNone/>
            </a:pPr>
            <a:endParaRPr lang="en-US" altLang="ja-JP" dirty="0"/>
          </a:p>
          <a:p>
            <a:pPr lvl="1">
              <a:buNone/>
            </a:pPr>
            <a:r>
              <a:rPr lang="ja-JP" altLang="en-US" dirty="0"/>
              <a:t>　これらは制度を学んで、変えられるのか？制度だけでなく、公共性、自治体行政などの哲学の違いではないのか？</a:t>
            </a:r>
            <a:endParaRPr lang="en-US" altLang="ja-JP" dirty="0"/>
          </a:p>
          <a:p>
            <a:endParaRPr lang="en-US" altLang="ja-JP" dirty="0"/>
          </a:p>
          <a:p>
            <a:pPr lvl="1">
              <a:buNone/>
            </a:pPr>
            <a:endParaRPr lang="ja-JP"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F1FC17-EB23-5F4D-B75A-B331F7CFC8CA}"/>
              </a:ext>
            </a:extLst>
          </p:cNvPr>
          <p:cNvSpPr>
            <a:spLocks noGrp="1"/>
          </p:cNvSpPr>
          <p:nvPr>
            <p:ph type="title"/>
          </p:nvPr>
        </p:nvSpPr>
        <p:spPr/>
        <p:txBody>
          <a:bodyPr/>
          <a:lstStyle/>
          <a:p>
            <a:r>
              <a:rPr kumimoji="1" lang="ja-JP" altLang="en-US"/>
              <a:t>海外視察の心得</a:t>
            </a:r>
          </a:p>
        </p:txBody>
      </p:sp>
      <p:sp>
        <p:nvSpPr>
          <p:cNvPr id="3" name="コンテンツ プレースホルダー 2">
            <a:extLst>
              <a:ext uri="{FF2B5EF4-FFF2-40B4-BE49-F238E27FC236}">
                <a16:creationId xmlns:a16="http://schemas.microsoft.com/office/drawing/2014/main" id="{70076C3C-D98E-124F-A784-684E3291BB90}"/>
              </a:ext>
            </a:extLst>
          </p:cNvPr>
          <p:cNvSpPr>
            <a:spLocks noGrp="1"/>
          </p:cNvSpPr>
          <p:nvPr>
            <p:ph idx="1"/>
          </p:nvPr>
        </p:nvSpPr>
        <p:spPr/>
        <p:txBody>
          <a:bodyPr/>
          <a:lstStyle/>
          <a:p>
            <a:r>
              <a:rPr kumimoji="1" lang="ja-JP" altLang="en-US"/>
              <a:t>政策の比較において、その相違の理由を「ドイツ人はやっぱり違う」とか「肉を食べている人種は違う」、「大陸の人は違う」といった点に帰してしまうことは、思考停止のようなものですし、海外に視察研修をする意義を放棄するようなものです。</a:t>
            </a:r>
            <a:endParaRPr kumimoji="1" lang="en-US" altLang="ja-JP" dirty="0"/>
          </a:p>
          <a:p>
            <a:r>
              <a:rPr lang="ja-JP" altLang="en-US"/>
              <a:t>ドナルド・キーンより日本を理解している日本人を私はあまり知りません。相違の違いの大きな理由は「制度面」、「政策面」にあると思います。</a:t>
            </a:r>
            <a:endParaRPr lang="en-US" altLang="ja-JP" dirty="0"/>
          </a:p>
          <a:p>
            <a:r>
              <a:rPr lang="ja-JP" altLang="en-US"/>
              <a:t>ドイツは旧東ドイツと旧西ドイツというまったく異なった体制を４５年間維持していたという点からも、日本との制度面の違いなどを検証・考察するのに適した国であると思います。</a:t>
            </a:r>
            <a:endParaRPr kumimoji="1" lang="ja-JP" altLang="en-US"/>
          </a:p>
        </p:txBody>
      </p:sp>
    </p:spTree>
    <p:extLst>
      <p:ext uri="{BB962C8B-B14F-4D97-AF65-F5344CB8AC3E}">
        <p14:creationId xmlns:p14="http://schemas.microsoft.com/office/powerpoint/2010/main" val="38755712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a:t>路面電車の日独比較を通じて、現地調査の難しさを知る</a:t>
            </a:r>
            <a:endParaRPr lang="ja-JP" altLang="en-US" dirty="0"/>
          </a:p>
        </p:txBody>
      </p:sp>
      <p:sp>
        <p:nvSpPr>
          <p:cNvPr id="5" name="テキスト プレースホルダ 4"/>
          <p:cNvSpPr>
            <a:spLocks noGrp="1"/>
          </p:cNvSpPr>
          <p:nvPr>
            <p:ph type="body" idx="1"/>
          </p:nvPr>
        </p:nvSpPr>
        <p:spPr/>
        <p:txBody>
          <a:bodyPr/>
          <a:lstStyle/>
          <a:p>
            <a:r>
              <a:rPr lang="ja-JP" altLang="en-US"/>
              <a:t>ポイント６（２）</a:t>
            </a:r>
            <a:endParaRPr lang="ja-JP" altLang="en-US" dirty="0"/>
          </a:p>
        </p:txBody>
      </p:sp>
    </p:spTree>
    <p:extLst>
      <p:ext uri="{BB962C8B-B14F-4D97-AF65-F5344CB8AC3E}">
        <p14:creationId xmlns:p14="http://schemas.microsoft.com/office/powerpoint/2010/main" val="12127661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8B69E661-395F-FF44-9C63-F0AF74BAF97A}"/>
              </a:ext>
            </a:extLst>
          </p:cNvPr>
          <p:cNvSpPr>
            <a:spLocks noGrp="1"/>
          </p:cNvSpPr>
          <p:nvPr>
            <p:ph type="title"/>
          </p:nvPr>
        </p:nvSpPr>
        <p:spPr>
          <a:xfrm>
            <a:off x="1066800" y="395288"/>
            <a:ext cx="7620000" cy="3681784"/>
          </a:xfrm>
        </p:spPr>
        <p:txBody>
          <a:bodyPr/>
          <a:lstStyle/>
          <a:p>
            <a:pPr algn="l"/>
            <a:r>
              <a:rPr kumimoji="1" lang="ja-JP" altLang="en-US"/>
              <a:t>日本はなぜ路面電車が新たに整備されにくいいのでしょうか？</a:t>
            </a:r>
            <a:br>
              <a:rPr kumimoji="1" lang="en-US" altLang="ja-JP" dirty="0"/>
            </a:br>
            <a:br>
              <a:rPr kumimoji="1" lang="en-US" altLang="ja-JP" dirty="0"/>
            </a:br>
            <a:r>
              <a:rPr kumimoji="1" lang="ja-JP" altLang="en-US"/>
              <a:t>なぜ、他の国は新たに路面電車が整備されるのでしょうか？</a:t>
            </a:r>
          </a:p>
        </p:txBody>
      </p:sp>
    </p:spTree>
    <p:extLst>
      <p:ext uri="{BB962C8B-B14F-4D97-AF65-F5344CB8AC3E}">
        <p14:creationId xmlns:p14="http://schemas.microsoft.com/office/powerpoint/2010/main" val="3600766513"/>
      </p:ext>
    </p:extLst>
  </p:cSld>
  <p:clrMapOvr>
    <a:masterClrMapping/>
  </p:clrMapOvr>
</p:sld>
</file>

<file path=ppt/theme/theme1.xml><?xml version="1.0" encoding="utf-8"?>
<a:theme xmlns:a="http://schemas.openxmlformats.org/drawingml/2006/main" name="ハビタット・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22173</TotalTime>
  <Words>7466</Words>
  <Application>Microsoft Macintosh PowerPoint</Application>
  <PresentationFormat>画面に合わせる (4:3)</PresentationFormat>
  <Paragraphs>700</Paragraphs>
  <Slides>112</Slides>
  <Notes>15</Notes>
  <HiddenSlides>0</HiddenSlides>
  <MMClips>1</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112</vt:i4>
      </vt:variant>
    </vt:vector>
  </HeadingPairs>
  <TitlesOfParts>
    <vt:vector size="122" baseType="lpstr">
      <vt:lpstr>A-OTF じゅん Pro 101</vt:lpstr>
      <vt:lpstr>Bank Gothic</vt:lpstr>
      <vt:lpstr>ＭＳ Ｐゴシック</vt:lpstr>
      <vt:lpstr>小塚ゴシック Pro H</vt:lpstr>
      <vt:lpstr>小塚明朝 Pr6N H</vt:lpstr>
      <vt:lpstr>游ゴシック</vt:lpstr>
      <vt:lpstr>Arial</vt:lpstr>
      <vt:lpstr>Calibri</vt:lpstr>
      <vt:lpstr>ハビタット・テンプレート</vt:lpstr>
      <vt:lpstr>ワークシート</vt:lpstr>
      <vt:lpstr>ドイツ事情（歴史・文化・政治もろもろ）</vt:lpstr>
      <vt:lpstr>ドイツの概要</vt:lpstr>
      <vt:lpstr>ドイツの地理</vt:lpstr>
      <vt:lpstr>日本とドイツの地理的比較 </vt:lpstr>
      <vt:lpstr>PowerPoint プレゼンテーション</vt:lpstr>
      <vt:lpstr>PowerPoint プレゼンテーション</vt:lpstr>
      <vt:lpstr>１３の州と３の都市州</vt:lpstr>
      <vt:lpstr>１３の州と３の都市州</vt:lpstr>
      <vt:lpstr>ドイツの地勢</vt:lpstr>
      <vt:lpstr>ドイツの地勢</vt:lpstr>
      <vt:lpstr>ドイツの地勢</vt:lpstr>
      <vt:lpstr>ドイツの地勢</vt:lpstr>
      <vt:lpstr>ドイツの地勢</vt:lpstr>
      <vt:lpstr>ドイツの都市</vt:lpstr>
      <vt:lpstr>ドイツの人口分布</vt:lpstr>
      <vt:lpstr>人口密度の分布</vt:lpstr>
      <vt:lpstr>主要人口稠密地域間の交通量</vt:lpstr>
      <vt:lpstr>ドイツの産業的特徴</vt:lpstr>
      <vt:lpstr>ドイツの産業構造</vt:lpstr>
      <vt:lpstr>ドイツ企業ランキング（売上高）</vt:lpstr>
      <vt:lpstr>　ドイツの工業</vt:lpstr>
      <vt:lpstr>ドイツの農業</vt:lpstr>
      <vt:lpstr>農業</vt:lpstr>
      <vt:lpstr>サービス業</vt:lpstr>
      <vt:lpstr>ドイツの歴史</vt:lpstr>
      <vt:lpstr>ドイツ人の祖先</vt:lpstr>
      <vt:lpstr>フランク王国</vt:lpstr>
      <vt:lpstr>フランク王国から神聖ローマ帝国</vt:lpstr>
      <vt:lpstr>神聖ローマ帝国の瓦解</vt:lpstr>
      <vt:lpstr>神聖ローマ帝国の消滅</vt:lpstr>
      <vt:lpstr>ナポレオン</vt:lpstr>
      <vt:lpstr>ドイツ連邦</vt:lpstr>
      <vt:lpstr>プロイセンの台頭</vt:lpstr>
      <vt:lpstr>ビスマルクの登場とドイツ帝国の成立</vt:lpstr>
      <vt:lpstr>ドイツ帝国の構造</vt:lpstr>
      <vt:lpstr>ドイツ領土の変遷（1871-1918）</vt:lpstr>
      <vt:lpstr>第一次世界大戦</vt:lpstr>
      <vt:lpstr>ワイマール共和国（1919-33）</vt:lpstr>
      <vt:lpstr>ヴェルサイユ条約によるダメージ</vt:lpstr>
      <vt:lpstr>大恐慌とナチ党の台頭</vt:lpstr>
      <vt:lpstr>ドイツ領土の変遷（1918-1933）</vt:lpstr>
      <vt:lpstr>第二次世界大戦の勃発</vt:lpstr>
      <vt:lpstr>ドイツ領土の変遷（1933-1939）</vt:lpstr>
      <vt:lpstr>戦後の再出発</vt:lpstr>
      <vt:lpstr>ドイツ領土の変遷（1945）</vt:lpstr>
      <vt:lpstr>ドイツ再統一</vt:lpstr>
      <vt:lpstr>ドイツの文化</vt:lpstr>
      <vt:lpstr>ドイツ文化を知るうえでのポイント</vt:lpstr>
      <vt:lpstr>ドイツといえば・・・・</vt:lpstr>
      <vt:lpstr>ビール</vt:lpstr>
      <vt:lpstr>ビールはドイツ社会に根を下ろしている</vt:lpstr>
      <vt:lpstr>地域ごとによって違うビール</vt:lpstr>
      <vt:lpstr>一人当たりのビール消費量が多い国は （一日当たり）？</vt:lpstr>
      <vt:lpstr>ソーセージ（ヴルスト＝Wurst）</vt:lpstr>
      <vt:lpstr>ソーセージ</vt:lpstr>
      <vt:lpstr>サッカー</vt:lpstr>
      <vt:lpstr>クラシック音楽</vt:lpstr>
      <vt:lpstr>ドイツの音楽家</vt:lpstr>
      <vt:lpstr>知っているドイツ人をあげてもらえますか？</vt:lpstr>
      <vt:lpstr>PowerPoint プレゼンテーション</vt:lpstr>
      <vt:lpstr>PowerPoint プレゼンテーション</vt:lpstr>
      <vt:lpstr>アドルフ・ヒットラー</vt:lpstr>
      <vt:lpstr>アンゲラ・メルケル</vt:lpstr>
      <vt:lpstr>ルートヴィヒ・ファン・ベートーベン</vt:lpstr>
      <vt:lpstr>ヨハン・セバスチャン・バッハ</vt:lpstr>
      <vt:lpstr>オリバー・カーン</vt:lpstr>
      <vt:lpstr>フランツ・ベッケンバウアー</vt:lpstr>
      <vt:lpstr>オットー・フォン・ビスマルク</vt:lpstr>
      <vt:lpstr>ヨハン・ヴォルフガング・フォン・ゲーテ</vt:lpstr>
      <vt:lpstr>ヘルマン・ヘッセ</vt:lpstr>
      <vt:lpstr>ドイツの地方制度や現状など</vt:lpstr>
      <vt:lpstr>ドイツの地方制度</vt:lpstr>
      <vt:lpstr>ドイツの地方制度</vt:lpstr>
      <vt:lpstr>立法権</vt:lpstr>
      <vt:lpstr>行政権</vt:lpstr>
      <vt:lpstr>税金について</vt:lpstr>
      <vt:lpstr>地方自治体のあり方</vt:lpstr>
      <vt:lpstr>地方自治制度</vt:lpstr>
      <vt:lpstr>ドイツと日本（自治体）</vt:lpstr>
      <vt:lpstr>ドイツと日本の差異</vt:lpstr>
      <vt:lpstr>■国土</vt:lpstr>
      <vt:lpstr>■中央と地方</vt:lpstr>
      <vt:lpstr>■暮らしの価値観</vt:lpstr>
      <vt:lpstr>モモ　「ミヒャエル・エンデ」</vt:lpstr>
      <vt:lpstr>■伝統的な街並み</vt:lpstr>
      <vt:lpstr>■サービス精神</vt:lpstr>
      <vt:lpstr>■物価</vt:lpstr>
      <vt:lpstr>■公共交通</vt:lpstr>
      <vt:lpstr>都内の自動車利用に対する考え方（ドイツ）</vt:lpstr>
      <vt:lpstr>水使用量（リットル／人・日）</vt:lpstr>
      <vt:lpstr>世論調査</vt:lpstr>
      <vt:lpstr>脱原発</vt:lpstr>
      <vt:lpstr>ドイツの都市計画事情</vt:lpstr>
      <vt:lpstr>ドイツ人の歴史に対する考え方</vt:lpstr>
      <vt:lpstr>海外視察の心得、配慮すべきこと </vt:lpstr>
      <vt:lpstr>海外視察の心得</vt:lpstr>
      <vt:lpstr>海外視察の心得</vt:lpstr>
      <vt:lpstr>路面電車の日独比較を通じて、現地調査の難しさを知る</vt:lpstr>
      <vt:lpstr>日本はなぜ路面電車が新たに整備されにくいいのでしょうか？  なぜ、他の国は新たに路面電車が整備されるのでしょうか？</vt:lpstr>
      <vt:lpstr>非補助金収入の割合</vt:lpstr>
      <vt:lpstr>日本の路面電車の営業収支は優れている</vt:lpstr>
      <vt:lpstr>鉄道投資と道路投資の比率</vt:lpstr>
      <vt:lpstr>非補助金収入の割合と人口との相関関係</vt:lpstr>
      <vt:lpstr>非補助金収入の割合と人口密度との相関関係</vt:lpstr>
      <vt:lpstr>日本と欧州（米国も含む）との違い</vt:lpstr>
      <vt:lpstr>一律ではないドイツの公共交通政策</vt:lpstr>
      <vt:lpstr>ドイツの地域交通サービスの一般的特徴</vt:lpstr>
      <vt:lpstr>一律ではないドイツの公共交通政策 </vt:lpstr>
      <vt:lpstr>市街地における自家用車の利用規制 </vt:lpstr>
      <vt:lpstr>ドイツの路面電車を普及した二大法律</vt:lpstr>
      <vt:lpstr>路面電車の比較から伺えること</vt:lpstr>
      <vt:lpstr>海外視察の心得</vt:lpstr>
    </vt:vector>
  </TitlesOfParts>
  <Company>明治学院大学</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B Hattori</dc:creator>
  <cp:lastModifiedBy>服部 圭郎</cp:lastModifiedBy>
  <cp:revision>280</cp:revision>
  <cp:lastPrinted>2018-08-28T07:30:51Z</cp:lastPrinted>
  <dcterms:created xsi:type="dcterms:W3CDTF">2011-09-27T14:56:43Z</dcterms:created>
  <dcterms:modified xsi:type="dcterms:W3CDTF">2018-08-28T07:31:39Z</dcterms:modified>
</cp:coreProperties>
</file>